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62" r:id="rId4"/>
    <p:sldId id="259" r:id="rId5"/>
    <p:sldId id="260" r:id="rId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varScale="1">
        <p:scale>
          <a:sx n="115" d="100"/>
          <a:sy n="115" d="100"/>
        </p:scale>
        <p:origin x="10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5647D6E-E726-4A69-9279-84EB8D3898A8}" type="datetimeFigureOut">
              <a:rPr lang="el-GR" smtClean="0"/>
              <a:t>10/1/2019</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C4F7E57-8BFF-4BC2-B441-FD04CF379EFB}" type="slidenum">
              <a:rPr lang="el-GR" smtClean="0"/>
              <a:t>‹#›</a:t>
            </a:fld>
            <a:endParaRPr lang="el-GR"/>
          </a:p>
        </p:txBody>
      </p:sp>
    </p:spTree>
    <p:extLst>
      <p:ext uri="{BB962C8B-B14F-4D97-AF65-F5344CB8AC3E}">
        <p14:creationId xmlns:p14="http://schemas.microsoft.com/office/powerpoint/2010/main" val="38675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C4F7E57-8BFF-4BC2-B441-FD04CF379EFB}" type="slidenum">
              <a:rPr lang="el-GR" smtClean="0"/>
              <a:t>2</a:t>
            </a:fld>
            <a:endParaRPr lang="el-GR"/>
          </a:p>
        </p:txBody>
      </p:sp>
    </p:spTree>
    <p:extLst>
      <p:ext uri="{BB962C8B-B14F-4D97-AF65-F5344CB8AC3E}">
        <p14:creationId xmlns:p14="http://schemas.microsoft.com/office/powerpoint/2010/main" val="284252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59409-9804-46D3-8CCB-7AB67CF295B1}" type="datetime1">
              <a:rPr lang="en-US" smtClean="0"/>
              <a:t>1/10/2019</a:t>
            </a:fld>
            <a:endParaRPr lang="en-US"/>
          </a:p>
        </p:txBody>
      </p:sp>
      <p:sp>
        <p:nvSpPr>
          <p:cNvPr id="5" name="Footer Placeholder 4"/>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6" name="Slide Number Placeholder 5"/>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27145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19974-D056-4410-BA88-F436F926CDC9}" type="datetime1">
              <a:rPr lang="en-US" smtClean="0"/>
              <a:t>1/10/2019</a:t>
            </a:fld>
            <a:endParaRPr lang="en-US"/>
          </a:p>
        </p:txBody>
      </p:sp>
      <p:sp>
        <p:nvSpPr>
          <p:cNvPr id="5" name="Footer Placeholder 4"/>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6" name="Slide Number Placeholder 5"/>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267530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E2FB2-DC5F-476F-99A0-92E879A12303}" type="datetime1">
              <a:rPr lang="en-US" smtClean="0"/>
              <a:t>1/10/2019</a:t>
            </a:fld>
            <a:endParaRPr lang="en-US"/>
          </a:p>
        </p:txBody>
      </p:sp>
      <p:sp>
        <p:nvSpPr>
          <p:cNvPr id="5" name="Footer Placeholder 4"/>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6" name="Slide Number Placeholder 5"/>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42126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42DE1-2C19-464A-9BC4-279380B77B51}" type="datetime1">
              <a:rPr lang="en-US" smtClean="0"/>
              <a:t>1/10/2019</a:t>
            </a:fld>
            <a:endParaRPr lang="en-US"/>
          </a:p>
        </p:txBody>
      </p:sp>
      <p:sp>
        <p:nvSpPr>
          <p:cNvPr id="5" name="Footer Placeholder 4"/>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6" name="Slide Number Placeholder 5"/>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109866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3E7AA2-C154-42D4-9C62-C65C413EB368}" type="datetime1">
              <a:rPr lang="en-US" smtClean="0"/>
              <a:t>1/10/2019</a:t>
            </a:fld>
            <a:endParaRPr lang="en-US"/>
          </a:p>
        </p:txBody>
      </p:sp>
      <p:sp>
        <p:nvSpPr>
          <p:cNvPr id="5" name="Footer Placeholder 4"/>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6" name="Slide Number Placeholder 5"/>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90516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E8ADE-1F08-465A-8218-0ABA6C20B759}" type="datetime1">
              <a:rPr lang="en-US" smtClean="0"/>
              <a:t>1/10/2019</a:t>
            </a:fld>
            <a:endParaRPr lang="en-US"/>
          </a:p>
        </p:txBody>
      </p:sp>
      <p:sp>
        <p:nvSpPr>
          <p:cNvPr id="6" name="Footer Placeholder 5"/>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7" name="Slide Number Placeholder 6"/>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99869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95A6E-D369-46F2-A0BD-743A9CA8ABFB}" type="datetime1">
              <a:rPr lang="en-US" smtClean="0"/>
              <a:t>1/10/2019</a:t>
            </a:fld>
            <a:endParaRPr lang="en-US"/>
          </a:p>
        </p:txBody>
      </p:sp>
      <p:sp>
        <p:nvSpPr>
          <p:cNvPr id="8" name="Footer Placeholder 7"/>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9" name="Slide Number Placeholder 8"/>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80025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B4F8D-5AF9-413C-A412-9B8B215DEDC8}" type="datetime1">
              <a:rPr lang="en-US" smtClean="0"/>
              <a:t>1/10/2019</a:t>
            </a:fld>
            <a:endParaRPr lang="en-US"/>
          </a:p>
        </p:txBody>
      </p:sp>
      <p:sp>
        <p:nvSpPr>
          <p:cNvPr id="4" name="Footer Placeholder 3"/>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5" name="Slide Number Placeholder 4"/>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295836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529C-1F75-4A42-8A90-AB9609371527}" type="datetime1">
              <a:rPr lang="en-US" smtClean="0"/>
              <a:t>1/10/2019</a:t>
            </a:fld>
            <a:endParaRPr lang="en-US"/>
          </a:p>
        </p:txBody>
      </p:sp>
      <p:sp>
        <p:nvSpPr>
          <p:cNvPr id="3" name="Footer Placeholder 2"/>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4" name="Slide Number Placeholder 3"/>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33014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2CC3EB-2A3B-41F0-B272-6ECD1B9A0C90}" type="datetime1">
              <a:rPr lang="en-US" smtClean="0"/>
              <a:t>1/10/2019</a:t>
            </a:fld>
            <a:endParaRPr lang="en-US"/>
          </a:p>
        </p:txBody>
      </p:sp>
      <p:sp>
        <p:nvSpPr>
          <p:cNvPr id="6" name="Footer Placeholder 5"/>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7" name="Slide Number Placeholder 6"/>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364616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F295E6-C82B-40F6-90C7-FFC95535A1E5}" type="datetime1">
              <a:rPr lang="en-US" smtClean="0"/>
              <a:t>1/10/2019</a:t>
            </a:fld>
            <a:endParaRPr lang="en-US"/>
          </a:p>
        </p:txBody>
      </p:sp>
      <p:sp>
        <p:nvSpPr>
          <p:cNvPr id="6" name="Footer Placeholder 5"/>
          <p:cNvSpPr>
            <a:spLocks noGrp="1"/>
          </p:cNvSpPr>
          <p:nvPr>
            <p:ph type="ftr" sz="quarter" idx="11"/>
          </p:nvPr>
        </p:nvSpPr>
        <p:spPr/>
        <p:txBody>
          <a:bodyPr/>
          <a:lstStyle/>
          <a:p>
            <a:r>
              <a:rPr lang="en-US" smtClean="0"/>
              <a:t>Viohalco tax strategy FY2018 -December 2018 -par. 22(2) Sched. 19 FA 2016 of the Finance Act 2016 </a:t>
            </a:r>
            <a:endParaRPr lang="en-US"/>
          </a:p>
        </p:txBody>
      </p:sp>
      <p:sp>
        <p:nvSpPr>
          <p:cNvPr id="7" name="Slide Number Placeholder 6"/>
          <p:cNvSpPr>
            <a:spLocks noGrp="1"/>
          </p:cNvSpPr>
          <p:nvPr>
            <p:ph type="sldNum" sz="quarter" idx="12"/>
          </p:nvPr>
        </p:nvSpPr>
        <p:spPr/>
        <p:txBody>
          <a:bodyPr/>
          <a:lstStyle/>
          <a:p>
            <a:fld id="{60F88C50-81F0-42D3-94C5-326EE968971E}" type="slidenum">
              <a:rPr lang="en-US" smtClean="0"/>
              <a:t>‹#›</a:t>
            </a:fld>
            <a:endParaRPr lang="en-US"/>
          </a:p>
        </p:txBody>
      </p:sp>
    </p:spTree>
    <p:extLst>
      <p:ext uri="{BB962C8B-B14F-4D97-AF65-F5344CB8AC3E}">
        <p14:creationId xmlns:p14="http://schemas.microsoft.com/office/powerpoint/2010/main" val="415774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DAFFF-5047-44F4-B867-6BD7BD84066A}" type="datetime1">
              <a:rPr lang="en-US" smtClean="0"/>
              <a:t>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Viohalco tax strategy FY2018 -December 2018 -par. 22(2) Sched. 19 FA 2016 of the Finance Act 2016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8C50-81F0-42D3-94C5-326EE968971E}" type="slidenum">
              <a:rPr lang="en-US" smtClean="0"/>
              <a:t>‹#›</a:t>
            </a:fld>
            <a:endParaRPr lang="en-US"/>
          </a:p>
        </p:txBody>
      </p:sp>
    </p:spTree>
    <p:extLst>
      <p:ext uri="{BB962C8B-B14F-4D97-AF65-F5344CB8AC3E}">
        <p14:creationId xmlns:p14="http://schemas.microsoft.com/office/powerpoint/2010/main" val="93066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hyperlink" Target="http://viohalco.com/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a:solidFill>
              <a:schemeClr val="bg1"/>
            </a:solidFill>
          </a:ln>
        </p:spPr>
        <p:txBody>
          <a:bodyPr>
            <a:normAutofit/>
          </a:bodyPr>
          <a:lstStyle/>
          <a:p>
            <a:r>
              <a:rPr lang="en-US" sz="4000" b="1" i="1" dirty="0" smtClean="0">
                <a:solidFill>
                  <a:schemeClr val="bg1"/>
                </a:solidFill>
              </a:rPr>
              <a:t>Tax Policy of Viohalco Companies</a:t>
            </a:r>
            <a:endParaRPr lang="en-US" sz="4000" b="1" i="1" dirty="0">
              <a:solidFill>
                <a:schemeClr val="bg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599" cy="4351338"/>
          </a:xfrm>
        </p:spPr>
      </p:pic>
      <p:sp>
        <p:nvSpPr>
          <p:cNvPr id="3" name="Footer Placeholder 2"/>
          <p:cNvSpPr>
            <a:spLocks noGrp="1"/>
          </p:cNvSpPr>
          <p:nvPr>
            <p:ph type="ftr" sz="quarter" idx="11"/>
          </p:nvPr>
        </p:nvSpPr>
        <p:spPr/>
        <p:txBody>
          <a:bodyPr/>
          <a:lstStyle/>
          <a:p>
            <a:r>
              <a:rPr lang="en-US" dirty="0"/>
              <a:t>Viohalco companies’ tax </a:t>
            </a:r>
            <a:r>
              <a:rPr lang="en-US" dirty="0" smtClean="0"/>
              <a:t>strategy FY2018 -December 2018 -par. 22(2) Sched. 19 FA 2016 of the Finance Act 2016 </a:t>
            </a:r>
            <a:endParaRPr lang="en-US" dirty="0"/>
          </a:p>
        </p:txBody>
      </p:sp>
    </p:spTree>
    <p:extLst>
      <p:ext uri="{BB962C8B-B14F-4D97-AF65-F5344CB8AC3E}">
        <p14:creationId xmlns:p14="http://schemas.microsoft.com/office/powerpoint/2010/main" val="1955415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reeform 566"/>
          <p:cNvSpPr>
            <a:spLocks noChangeAspect="1" noEditPoints="1"/>
          </p:cNvSpPr>
          <p:nvPr/>
        </p:nvSpPr>
        <p:spPr bwMode="auto">
          <a:xfrm rot="10800000" flipH="1" flipV="1">
            <a:off x="6393103" y="1967887"/>
            <a:ext cx="673902" cy="579370"/>
          </a:xfrm>
          <a:custGeom>
            <a:avLst/>
            <a:gdLst>
              <a:gd name="T0" fmla="*/ 364 w 512"/>
              <a:gd name="T1" fmla="*/ 138 h 512"/>
              <a:gd name="T2" fmla="*/ 393 w 512"/>
              <a:gd name="T3" fmla="*/ 352 h 512"/>
              <a:gd name="T4" fmla="*/ 310 w 512"/>
              <a:gd name="T5" fmla="*/ 352 h 512"/>
              <a:gd name="T6" fmla="*/ 329 w 512"/>
              <a:gd name="T7" fmla="*/ 138 h 512"/>
              <a:gd name="T8" fmla="*/ 364 w 512"/>
              <a:gd name="T9" fmla="*/ 138 h 512"/>
              <a:gd name="T10" fmla="*/ 213 w 512"/>
              <a:gd name="T11" fmla="*/ 233 h 512"/>
              <a:gd name="T12" fmla="*/ 213 w 512"/>
              <a:gd name="T13" fmla="*/ 352 h 512"/>
              <a:gd name="T14" fmla="*/ 289 w 512"/>
              <a:gd name="T15" fmla="*/ 352 h 512"/>
              <a:gd name="T16" fmla="*/ 294 w 512"/>
              <a:gd name="T17" fmla="*/ 287 h 512"/>
              <a:gd name="T18" fmla="*/ 292 w 512"/>
              <a:gd name="T19" fmla="*/ 286 h 512"/>
              <a:gd name="T20" fmla="*/ 213 w 512"/>
              <a:gd name="T21" fmla="*/ 233 h 512"/>
              <a:gd name="T22" fmla="*/ 117 w 512"/>
              <a:gd name="T23" fmla="*/ 352 h 512"/>
              <a:gd name="T24" fmla="*/ 192 w 512"/>
              <a:gd name="T25" fmla="*/ 352 h 512"/>
              <a:gd name="T26" fmla="*/ 192 w 512"/>
              <a:gd name="T27" fmla="*/ 283 h 512"/>
              <a:gd name="T28" fmla="*/ 117 w 512"/>
              <a:gd name="T29" fmla="*/ 233 h 512"/>
              <a:gd name="T30" fmla="*/ 117 w 512"/>
              <a:gd name="T31" fmla="*/ 352 h 512"/>
              <a:gd name="T32" fmla="*/ 512 w 512"/>
              <a:gd name="T33" fmla="*/ 256 h 512"/>
              <a:gd name="T34" fmla="*/ 256 w 512"/>
              <a:gd name="T35" fmla="*/ 512 h 512"/>
              <a:gd name="T36" fmla="*/ 0 w 512"/>
              <a:gd name="T37" fmla="*/ 256 h 512"/>
              <a:gd name="T38" fmla="*/ 256 w 512"/>
              <a:gd name="T39" fmla="*/ 0 h 512"/>
              <a:gd name="T40" fmla="*/ 512 w 512"/>
              <a:gd name="T41" fmla="*/ 256 h 512"/>
              <a:gd name="T42" fmla="*/ 416 w 512"/>
              <a:gd name="T43" fmla="*/ 361 h 512"/>
              <a:gd name="T44" fmla="*/ 384 w 512"/>
              <a:gd name="T45" fmla="*/ 126 h 512"/>
              <a:gd name="T46" fmla="*/ 373 w 512"/>
              <a:gd name="T47" fmla="*/ 117 h 512"/>
              <a:gd name="T48" fmla="*/ 320 w 512"/>
              <a:gd name="T49" fmla="*/ 117 h 512"/>
              <a:gd name="T50" fmla="*/ 309 w 512"/>
              <a:gd name="T51" fmla="*/ 127 h 512"/>
              <a:gd name="T52" fmla="*/ 297 w 512"/>
              <a:gd name="T53" fmla="*/ 263 h 512"/>
              <a:gd name="T54" fmla="*/ 208 w 512"/>
              <a:gd name="T55" fmla="*/ 204 h 512"/>
              <a:gd name="T56" fmla="*/ 197 w 512"/>
              <a:gd name="T57" fmla="*/ 204 h 512"/>
              <a:gd name="T58" fmla="*/ 192 w 512"/>
              <a:gd name="T59" fmla="*/ 213 h 512"/>
              <a:gd name="T60" fmla="*/ 192 w 512"/>
              <a:gd name="T61" fmla="*/ 257 h 512"/>
              <a:gd name="T62" fmla="*/ 112 w 512"/>
              <a:gd name="T63" fmla="*/ 204 h 512"/>
              <a:gd name="T64" fmla="*/ 101 w 512"/>
              <a:gd name="T65" fmla="*/ 204 h 512"/>
              <a:gd name="T66" fmla="*/ 96 w 512"/>
              <a:gd name="T67" fmla="*/ 213 h 512"/>
              <a:gd name="T68" fmla="*/ 96 w 512"/>
              <a:gd name="T69" fmla="*/ 362 h 512"/>
              <a:gd name="T70" fmla="*/ 106 w 512"/>
              <a:gd name="T71" fmla="*/ 373 h 512"/>
              <a:gd name="T72" fmla="*/ 405 w 512"/>
              <a:gd name="T73" fmla="*/ 373 h 512"/>
              <a:gd name="T74" fmla="*/ 413 w 512"/>
              <a:gd name="T75" fmla="*/ 369 h 512"/>
              <a:gd name="T76" fmla="*/ 416 w 512"/>
              <a:gd name="T77" fmla="*/ 36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364" y="138"/>
                </a:moveTo>
                <a:cubicBezTo>
                  <a:pt x="393" y="352"/>
                  <a:pt x="393" y="352"/>
                  <a:pt x="393" y="352"/>
                </a:cubicBezTo>
                <a:cubicBezTo>
                  <a:pt x="310" y="352"/>
                  <a:pt x="310" y="352"/>
                  <a:pt x="310" y="352"/>
                </a:cubicBezTo>
                <a:cubicBezTo>
                  <a:pt x="329" y="138"/>
                  <a:pt x="329" y="138"/>
                  <a:pt x="329" y="138"/>
                </a:cubicBezTo>
                <a:lnTo>
                  <a:pt x="364" y="138"/>
                </a:lnTo>
                <a:close/>
                <a:moveTo>
                  <a:pt x="213" y="233"/>
                </a:moveTo>
                <a:cubicBezTo>
                  <a:pt x="213" y="352"/>
                  <a:pt x="213" y="352"/>
                  <a:pt x="213" y="352"/>
                </a:cubicBezTo>
                <a:cubicBezTo>
                  <a:pt x="289" y="352"/>
                  <a:pt x="289" y="352"/>
                  <a:pt x="289" y="352"/>
                </a:cubicBezTo>
                <a:cubicBezTo>
                  <a:pt x="294" y="287"/>
                  <a:pt x="294" y="287"/>
                  <a:pt x="294" y="287"/>
                </a:cubicBezTo>
                <a:cubicBezTo>
                  <a:pt x="294" y="286"/>
                  <a:pt x="293" y="286"/>
                  <a:pt x="292" y="286"/>
                </a:cubicBezTo>
                <a:lnTo>
                  <a:pt x="213" y="233"/>
                </a:lnTo>
                <a:close/>
                <a:moveTo>
                  <a:pt x="117" y="352"/>
                </a:moveTo>
                <a:cubicBezTo>
                  <a:pt x="192" y="352"/>
                  <a:pt x="192" y="352"/>
                  <a:pt x="192" y="352"/>
                </a:cubicBezTo>
                <a:cubicBezTo>
                  <a:pt x="192" y="283"/>
                  <a:pt x="192" y="283"/>
                  <a:pt x="192" y="283"/>
                </a:cubicBezTo>
                <a:cubicBezTo>
                  <a:pt x="117" y="233"/>
                  <a:pt x="117" y="233"/>
                  <a:pt x="117" y="233"/>
                </a:cubicBezTo>
                <a:lnTo>
                  <a:pt x="117" y="35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361"/>
                </a:moveTo>
                <a:cubicBezTo>
                  <a:pt x="384" y="126"/>
                  <a:pt x="384" y="126"/>
                  <a:pt x="384" y="126"/>
                </a:cubicBezTo>
                <a:cubicBezTo>
                  <a:pt x="383" y="121"/>
                  <a:pt x="378" y="117"/>
                  <a:pt x="373" y="117"/>
                </a:cubicBezTo>
                <a:cubicBezTo>
                  <a:pt x="320" y="117"/>
                  <a:pt x="320" y="117"/>
                  <a:pt x="320" y="117"/>
                </a:cubicBezTo>
                <a:cubicBezTo>
                  <a:pt x="314" y="117"/>
                  <a:pt x="310" y="121"/>
                  <a:pt x="309" y="127"/>
                </a:cubicBezTo>
                <a:cubicBezTo>
                  <a:pt x="297" y="263"/>
                  <a:pt x="297" y="263"/>
                  <a:pt x="297" y="263"/>
                </a:cubicBezTo>
                <a:cubicBezTo>
                  <a:pt x="208" y="204"/>
                  <a:pt x="208" y="204"/>
                  <a:pt x="208" y="204"/>
                </a:cubicBezTo>
                <a:cubicBezTo>
                  <a:pt x="205" y="202"/>
                  <a:pt x="201" y="202"/>
                  <a:pt x="197" y="204"/>
                </a:cubicBezTo>
                <a:cubicBezTo>
                  <a:pt x="194" y="205"/>
                  <a:pt x="192" y="209"/>
                  <a:pt x="192" y="213"/>
                </a:cubicBezTo>
                <a:cubicBezTo>
                  <a:pt x="192" y="257"/>
                  <a:pt x="192" y="257"/>
                  <a:pt x="192" y="257"/>
                </a:cubicBezTo>
                <a:cubicBezTo>
                  <a:pt x="112" y="204"/>
                  <a:pt x="112" y="204"/>
                  <a:pt x="112" y="204"/>
                </a:cubicBezTo>
                <a:cubicBezTo>
                  <a:pt x="109" y="202"/>
                  <a:pt x="105" y="202"/>
                  <a:pt x="101" y="204"/>
                </a:cubicBezTo>
                <a:cubicBezTo>
                  <a:pt x="98" y="205"/>
                  <a:pt x="96" y="209"/>
                  <a:pt x="96" y="213"/>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4"/>
                  <a:pt x="416" y="36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838200" y="365125"/>
            <a:ext cx="10515600" cy="849721"/>
          </a:xfrm>
        </p:spPr>
        <p:txBody>
          <a:bodyPr/>
          <a:lstStyle/>
          <a:p>
            <a:r>
              <a:rPr lang="en-US" dirty="0" smtClean="0">
                <a:solidFill>
                  <a:srgbClr val="012169"/>
                </a:solidFill>
              </a:rPr>
              <a:t>Tax Policy 						</a:t>
            </a:r>
            <a:endParaRPr lang="en-US" dirty="0"/>
          </a:p>
        </p:txBody>
      </p:sp>
      <p:sp>
        <p:nvSpPr>
          <p:cNvPr id="4" name="Content Placeholder 3"/>
          <p:cNvSpPr>
            <a:spLocks noGrp="1"/>
          </p:cNvSpPr>
          <p:nvPr>
            <p:ph sz="half" idx="2"/>
          </p:nvPr>
        </p:nvSpPr>
        <p:spPr>
          <a:xfrm>
            <a:off x="6204858" y="1312816"/>
            <a:ext cx="5181600" cy="5146766"/>
          </a:xfrm>
        </p:spPr>
        <p:txBody>
          <a:bodyPr>
            <a:normAutofit fontScale="55000" lnSpcReduction="20000"/>
          </a:bodyPr>
          <a:lstStyle/>
          <a:p>
            <a:pPr marL="0" indent="0">
              <a:lnSpc>
                <a:spcPct val="130000"/>
              </a:lnSpc>
              <a:spcBef>
                <a:spcPts val="1200"/>
              </a:spcBef>
              <a:spcAft>
                <a:spcPts val="1200"/>
              </a:spcAft>
              <a:buNone/>
            </a:pPr>
            <a:r>
              <a:rPr lang="en-US" sz="3600" b="1" dirty="0">
                <a:solidFill>
                  <a:srgbClr val="012169"/>
                </a:solidFill>
              </a:rPr>
              <a:t>Viohalco </a:t>
            </a:r>
            <a:r>
              <a:rPr lang="en-US" sz="3600" b="1" dirty="0" smtClean="0">
                <a:solidFill>
                  <a:srgbClr val="012169"/>
                </a:solidFill>
              </a:rPr>
              <a:t>Key </a:t>
            </a:r>
            <a:r>
              <a:rPr lang="en-US" sz="3600" b="1" dirty="0">
                <a:solidFill>
                  <a:srgbClr val="012169"/>
                </a:solidFill>
              </a:rPr>
              <a:t>highlights </a:t>
            </a:r>
            <a:endParaRPr lang="en-US" sz="3600" b="1" dirty="0" smtClean="0">
              <a:solidFill>
                <a:srgbClr val="012169"/>
              </a:solidFill>
            </a:endParaRPr>
          </a:p>
          <a:p>
            <a:pPr marL="0" indent="0">
              <a:lnSpc>
                <a:spcPct val="130000"/>
              </a:lnSpc>
              <a:spcBef>
                <a:spcPts val="1200"/>
              </a:spcBef>
              <a:spcAft>
                <a:spcPts val="1200"/>
              </a:spcAft>
              <a:buNone/>
            </a:pPr>
            <a:r>
              <a:rPr lang="en-US" sz="3600" b="1" dirty="0" smtClean="0">
                <a:solidFill>
                  <a:srgbClr val="012169"/>
                </a:solidFill>
              </a:rPr>
              <a:t>	</a:t>
            </a:r>
            <a:r>
              <a:rPr lang="en-US" sz="2900" b="1" dirty="0" smtClean="0">
                <a:solidFill>
                  <a:schemeClr val="tx2">
                    <a:lumMod val="50000"/>
                  </a:schemeClr>
                </a:solidFill>
              </a:rPr>
              <a:t>Manufacturing </a:t>
            </a:r>
            <a:r>
              <a:rPr lang="en-US" sz="2900" b="1" dirty="0">
                <a:solidFill>
                  <a:schemeClr val="tx2">
                    <a:lumMod val="50000"/>
                  </a:schemeClr>
                </a:solidFill>
              </a:rPr>
              <a:t>sites in 9 countries</a:t>
            </a:r>
            <a:r>
              <a:rPr lang="en-US" sz="2900" b="1" dirty="0" smtClean="0">
                <a:solidFill>
                  <a:schemeClr val="tx2">
                    <a:lumMod val="50000"/>
                  </a:schemeClr>
                </a:solidFill>
              </a:rPr>
              <a:t>	</a:t>
            </a:r>
            <a:r>
              <a:rPr lang="en-US" sz="2900" dirty="0" smtClean="0">
                <a:solidFill>
                  <a:schemeClr val="tx2">
                    <a:lumMod val="50000"/>
                  </a:schemeClr>
                </a:solidFill>
              </a:rPr>
              <a:t>	</a:t>
            </a:r>
            <a:r>
              <a:rPr lang="en-US" sz="2900" b="1" dirty="0" smtClean="0">
                <a:solidFill>
                  <a:schemeClr val="tx2">
                    <a:lumMod val="50000"/>
                  </a:schemeClr>
                </a:solidFill>
              </a:rPr>
              <a:t>										Customers served in more than 105 countries											A strong commercial network in 21 countries											Global turnover of Euro </a:t>
            </a:r>
            <a:r>
              <a:rPr lang="en-US" sz="2900" b="1" dirty="0">
                <a:solidFill>
                  <a:schemeClr val="tx2">
                    <a:lumMod val="50000"/>
                  </a:schemeClr>
                </a:solidFill>
              </a:rPr>
              <a:t>3.</a:t>
            </a:r>
            <a:r>
              <a:rPr lang="el-GR" sz="2900" b="1" dirty="0">
                <a:solidFill>
                  <a:schemeClr val="tx2">
                    <a:lumMod val="50000"/>
                  </a:schemeClr>
                </a:solidFill>
              </a:rPr>
              <a:t>7</a:t>
            </a:r>
            <a:r>
              <a:rPr lang="en-US" sz="2900" b="1" dirty="0">
                <a:solidFill>
                  <a:schemeClr val="tx2">
                    <a:lumMod val="50000"/>
                  </a:schemeClr>
                </a:solidFill>
              </a:rPr>
              <a:t> billion in 201</a:t>
            </a:r>
            <a:r>
              <a:rPr lang="el-GR" sz="2900" b="1" dirty="0">
                <a:solidFill>
                  <a:schemeClr val="tx2">
                    <a:lumMod val="50000"/>
                  </a:schemeClr>
                </a:solidFill>
              </a:rPr>
              <a:t>7</a:t>
            </a:r>
            <a:r>
              <a:rPr lang="en-US" sz="2900" b="1" dirty="0">
                <a:solidFill>
                  <a:schemeClr val="tx2">
                    <a:lumMod val="50000"/>
                  </a:schemeClr>
                </a:solidFill>
              </a:rPr>
              <a:t>	</a:t>
            </a:r>
            <a:r>
              <a:rPr lang="en-US" sz="2900" b="1" dirty="0" smtClean="0">
                <a:solidFill>
                  <a:schemeClr val="tx2">
                    <a:lumMod val="50000"/>
                  </a:schemeClr>
                </a:solidFill>
              </a:rPr>
              <a:t>											Listed on Euronext </a:t>
            </a:r>
            <a:r>
              <a:rPr lang="en-US" sz="2900" b="1" dirty="0">
                <a:solidFill>
                  <a:schemeClr val="tx2">
                    <a:lumMod val="50000"/>
                  </a:schemeClr>
                </a:solidFill>
              </a:rPr>
              <a:t>Brussels </a:t>
            </a:r>
            <a:r>
              <a:rPr lang="en-US" sz="2900" b="1" dirty="0" smtClean="0">
                <a:solidFill>
                  <a:schemeClr val="tx2">
                    <a:lumMod val="50000"/>
                  </a:schemeClr>
                </a:solidFill>
              </a:rPr>
              <a:t>Exchange</a:t>
            </a:r>
            <a:r>
              <a:rPr lang="el-GR" sz="2900" b="1" dirty="0" smtClean="0">
                <a:solidFill>
                  <a:schemeClr val="tx2">
                    <a:lumMod val="50000"/>
                  </a:schemeClr>
                </a:solidFill>
              </a:rPr>
              <a:t> </a:t>
            </a:r>
            <a:r>
              <a:rPr lang="en-US" sz="2900" b="1" dirty="0" smtClean="0">
                <a:solidFill>
                  <a:schemeClr val="tx2">
                    <a:lumMod val="50000"/>
                  </a:schemeClr>
                </a:solidFill>
              </a:rPr>
              <a:t>(VIO)</a:t>
            </a:r>
            <a:r>
              <a:rPr lang="el-GR" sz="2900" b="1" dirty="0">
                <a:solidFill>
                  <a:schemeClr val="tx2">
                    <a:lumMod val="50000"/>
                  </a:schemeClr>
                </a:solidFill>
              </a:rPr>
              <a:t> </a:t>
            </a:r>
            <a:r>
              <a:rPr lang="en-US" sz="2900" b="1" dirty="0" smtClean="0">
                <a:solidFill>
                  <a:schemeClr val="tx2">
                    <a:lumMod val="50000"/>
                  </a:schemeClr>
                </a:solidFill>
              </a:rPr>
              <a:t>and        </a:t>
            </a:r>
            <a:r>
              <a:rPr lang="en-US" sz="2900" b="1" dirty="0">
                <a:solidFill>
                  <a:schemeClr val="tx2">
                    <a:lumMod val="50000"/>
                  </a:schemeClr>
                </a:solidFill>
              </a:rPr>
              <a:t>	on Athens Stock Exchange (BIO)		</a:t>
            </a:r>
            <a:r>
              <a:rPr lang="en-US" sz="2900" b="1" dirty="0" smtClean="0">
                <a:solidFill>
                  <a:schemeClr val="tx2">
                    <a:lumMod val="50000"/>
                  </a:schemeClr>
                </a:solidFill>
              </a:rPr>
              <a:t>					     For more information: </a:t>
            </a:r>
            <a:r>
              <a:rPr lang="en-US" sz="2900" b="1" dirty="0" smtClean="0">
                <a:solidFill>
                  <a:schemeClr val="tx2">
                    <a:lumMod val="50000"/>
                  </a:schemeClr>
                </a:solidFill>
                <a:hlinkClick r:id="rId4"/>
              </a:rPr>
              <a:t>http://viohalco.com/en/</a:t>
            </a:r>
            <a:endParaRPr lang="en-US" sz="2900" b="1" dirty="0">
              <a:solidFill>
                <a:schemeClr val="tx2">
                  <a:lumMod val="50000"/>
                </a:schemeClr>
              </a:solidFill>
            </a:endParaRPr>
          </a:p>
        </p:txBody>
      </p:sp>
      <p:sp>
        <p:nvSpPr>
          <p:cNvPr id="6" name="Freeform 189"/>
          <p:cNvSpPr>
            <a:spLocks noChangeAspect="1" noEditPoints="1"/>
          </p:cNvSpPr>
          <p:nvPr/>
        </p:nvSpPr>
        <p:spPr bwMode="auto">
          <a:xfrm>
            <a:off x="6393103" y="2756261"/>
            <a:ext cx="673902" cy="600893"/>
          </a:xfrm>
          <a:custGeom>
            <a:avLst/>
            <a:gdLst>
              <a:gd name="T0" fmla="*/ 0 w 512"/>
              <a:gd name="T1" fmla="*/ 256 h 512"/>
              <a:gd name="T2" fmla="*/ 512 w 512"/>
              <a:gd name="T3" fmla="*/ 256 h 512"/>
              <a:gd name="T4" fmla="*/ 416 w 512"/>
              <a:gd name="T5" fmla="*/ 330 h 512"/>
              <a:gd name="T6" fmla="*/ 394 w 512"/>
              <a:gd name="T7" fmla="*/ 341 h 512"/>
              <a:gd name="T8" fmla="*/ 384 w 512"/>
              <a:gd name="T9" fmla="*/ 320 h 512"/>
              <a:gd name="T10" fmla="*/ 371 w 512"/>
              <a:gd name="T11" fmla="*/ 334 h 512"/>
              <a:gd name="T12" fmla="*/ 338 w 512"/>
              <a:gd name="T13" fmla="*/ 359 h 512"/>
              <a:gd name="T14" fmla="*/ 318 w 512"/>
              <a:gd name="T15" fmla="*/ 376 h 512"/>
              <a:gd name="T16" fmla="*/ 277 w 512"/>
              <a:gd name="T17" fmla="*/ 370 h 512"/>
              <a:gd name="T18" fmla="*/ 250 w 512"/>
              <a:gd name="T19" fmla="*/ 384 h 512"/>
              <a:gd name="T20" fmla="*/ 217 w 512"/>
              <a:gd name="T21" fmla="*/ 381 h 512"/>
              <a:gd name="T22" fmla="*/ 172 w 512"/>
              <a:gd name="T23" fmla="*/ 368 h 512"/>
              <a:gd name="T24" fmla="*/ 128 w 512"/>
              <a:gd name="T25" fmla="*/ 320 h 512"/>
              <a:gd name="T26" fmla="*/ 117 w 512"/>
              <a:gd name="T27" fmla="*/ 341 h 512"/>
              <a:gd name="T28" fmla="*/ 96 w 512"/>
              <a:gd name="T29" fmla="*/ 330 h 512"/>
              <a:gd name="T30" fmla="*/ 106 w 512"/>
              <a:gd name="T31" fmla="*/ 170 h 512"/>
              <a:gd name="T32" fmla="*/ 106 w 512"/>
              <a:gd name="T33" fmla="*/ 149 h 512"/>
              <a:gd name="T34" fmla="*/ 128 w 512"/>
              <a:gd name="T35" fmla="*/ 160 h 512"/>
              <a:gd name="T36" fmla="*/ 224 w 512"/>
              <a:gd name="T37" fmla="*/ 181 h 512"/>
              <a:gd name="T38" fmla="*/ 261 w 512"/>
              <a:gd name="T39" fmla="*/ 161 h 512"/>
              <a:gd name="T40" fmla="*/ 343 w 512"/>
              <a:gd name="T41" fmla="*/ 181 h 512"/>
              <a:gd name="T42" fmla="*/ 384 w 512"/>
              <a:gd name="T43" fmla="*/ 160 h 512"/>
              <a:gd name="T44" fmla="*/ 405 w 512"/>
              <a:gd name="T45" fmla="*/ 149 h 512"/>
              <a:gd name="T46" fmla="*/ 405 w 512"/>
              <a:gd name="T47" fmla="*/ 170 h 512"/>
              <a:gd name="T48" fmla="*/ 416 w 512"/>
              <a:gd name="T49" fmla="*/ 330 h 512"/>
              <a:gd name="T50" fmla="*/ 350 w 512"/>
              <a:gd name="T51" fmla="*/ 328 h 512"/>
              <a:gd name="T52" fmla="*/ 335 w 512"/>
              <a:gd name="T53" fmla="*/ 337 h 512"/>
              <a:gd name="T54" fmla="*/ 328 w 512"/>
              <a:gd name="T55" fmla="*/ 332 h 512"/>
              <a:gd name="T56" fmla="*/ 294 w 512"/>
              <a:gd name="T57" fmla="*/ 274 h 512"/>
              <a:gd name="T58" fmla="*/ 275 w 512"/>
              <a:gd name="T59" fmla="*/ 284 h 512"/>
              <a:gd name="T60" fmla="*/ 310 w 512"/>
              <a:gd name="T61" fmla="*/ 343 h 512"/>
              <a:gd name="T62" fmla="*/ 290 w 512"/>
              <a:gd name="T63" fmla="*/ 353 h 512"/>
              <a:gd name="T64" fmla="*/ 243 w 512"/>
              <a:gd name="T65" fmla="*/ 296 h 512"/>
              <a:gd name="T66" fmla="*/ 260 w 512"/>
              <a:gd name="T67" fmla="*/ 345 h 512"/>
              <a:gd name="T68" fmla="*/ 256 w 512"/>
              <a:gd name="T69" fmla="*/ 361 h 512"/>
              <a:gd name="T70" fmla="*/ 239 w 512"/>
              <a:gd name="T71" fmla="*/ 357 h 512"/>
              <a:gd name="T72" fmla="*/ 228 w 512"/>
              <a:gd name="T73" fmla="*/ 337 h 512"/>
              <a:gd name="T74" fmla="*/ 220 w 512"/>
              <a:gd name="T75" fmla="*/ 325 h 512"/>
              <a:gd name="T76" fmla="*/ 202 w 512"/>
              <a:gd name="T77" fmla="*/ 337 h 512"/>
              <a:gd name="T78" fmla="*/ 207 w 512"/>
              <a:gd name="T79" fmla="*/ 363 h 512"/>
              <a:gd name="T80" fmla="*/ 158 w 512"/>
              <a:gd name="T81" fmla="*/ 304 h 512"/>
              <a:gd name="T82" fmla="*/ 128 w 512"/>
              <a:gd name="T83" fmla="*/ 298 h 512"/>
              <a:gd name="T84" fmla="*/ 184 w 512"/>
              <a:gd name="T85" fmla="*/ 202 h 512"/>
              <a:gd name="T86" fmla="*/ 160 w 512"/>
              <a:gd name="T87" fmla="*/ 234 h 512"/>
              <a:gd name="T88" fmla="*/ 193 w 512"/>
              <a:gd name="T89" fmla="*/ 266 h 512"/>
              <a:gd name="T90" fmla="*/ 349 w 512"/>
              <a:gd name="T91" fmla="*/ 319 h 512"/>
              <a:gd name="T92" fmla="*/ 384 w 512"/>
              <a:gd name="T93" fmla="*/ 202 h 512"/>
              <a:gd name="T94" fmla="*/ 362 w 512"/>
              <a:gd name="T95" fmla="*/ 298 h 512"/>
              <a:gd name="T96" fmla="*/ 322 w 512"/>
              <a:gd name="T97" fmla="*/ 230 h 512"/>
              <a:gd name="T98" fmla="*/ 190 w 512"/>
              <a:gd name="T99" fmla="*/ 245 h 512"/>
              <a:gd name="T100" fmla="*/ 181 w 512"/>
              <a:gd name="T101" fmla="*/ 234 h 512"/>
              <a:gd name="T102" fmla="*/ 268 w 512"/>
              <a:gd name="T103" fmla="*/ 182 h 512"/>
              <a:gd name="T104" fmla="*/ 341 w 512"/>
              <a:gd name="T10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30"/>
                </a:moveTo>
                <a:cubicBezTo>
                  <a:pt x="416" y="336"/>
                  <a:pt x="411" y="341"/>
                  <a:pt x="405" y="341"/>
                </a:cubicBezTo>
                <a:cubicBezTo>
                  <a:pt x="394" y="341"/>
                  <a:pt x="394" y="341"/>
                  <a:pt x="394" y="341"/>
                </a:cubicBezTo>
                <a:cubicBezTo>
                  <a:pt x="388" y="341"/>
                  <a:pt x="384" y="336"/>
                  <a:pt x="384" y="330"/>
                </a:cubicBezTo>
                <a:cubicBezTo>
                  <a:pt x="384" y="320"/>
                  <a:pt x="384" y="320"/>
                  <a:pt x="384" y="320"/>
                </a:cubicBezTo>
                <a:cubicBezTo>
                  <a:pt x="371" y="320"/>
                  <a:pt x="371" y="320"/>
                  <a:pt x="371" y="320"/>
                </a:cubicBezTo>
                <a:cubicBezTo>
                  <a:pt x="372" y="324"/>
                  <a:pt x="372" y="329"/>
                  <a:pt x="371" y="334"/>
                </a:cubicBezTo>
                <a:cubicBezTo>
                  <a:pt x="368" y="342"/>
                  <a:pt x="363" y="350"/>
                  <a:pt x="355" y="354"/>
                </a:cubicBezTo>
                <a:cubicBezTo>
                  <a:pt x="350" y="357"/>
                  <a:pt x="344" y="359"/>
                  <a:pt x="338" y="359"/>
                </a:cubicBezTo>
                <a:cubicBezTo>
                  <a:pt x="336" y="359"/>
                  <a:pt x="334" y="358"/>
                  <a:pt x="332" y="358"/>
                </a:cubicBezTo>
                <a:cubicBezTo>
                  <a:pt x="330" y="365"/>
                  <a:pt x="325" y="372"/>
                  <a:pt x="318" y="376"/>
                </a:cubicBezTo>
                <a:cubicBezTo>
                  <a:pt x="313" y="380"/>
                  <a:pt x="307" y="381"/>
                  <a:pt x="301" y="381"/>
                </a:cubicBezTo>
                <a:cubicBezTo>
                  <a:pt x="292" y="381"/>
                  <a:pt x="283" y="377"/>
                  <a:pt x="277" y="370"/>
                </a:cubicBezTo>
                <a:cubicBezTo>
                  <a:pt x="274" y="374"/>
                  <a:pt x="271" y="377"/>
                  <a:pt x="267" y="379"/>
                </a:cubicBezTo>
                <a:cubicBezTo>
                  <a:pt x="261" y="382"/>
                  <a:pt x="256" y="384"/>
                  <a:pt x="250" y="384"/>
                </a:cubicBezTo>
                <a:cubicBezTo>
                  <a:pt x="241" y="384"/>
                  <a:pt x="232" y="380"/>
                  <a:pt x="226" y="374"/>
                </a:cubicBezTo>
                <a:cubicBezTo>
                  <a:pt x="224" y="376"/>
                  <a:pt x="221" y="379"/>
                  <a:pt x="217" y="381"/>
                </a:cubicBezTo>
                <a:cubicBezTo>
                  <a:pt x="212" y="384"/>
                  <a:pt x="207" y="385"/>
                  <a:pt x="202" y="385"/>
                </a:cubicBezTo>
                <a:cubicBezTo>
                  <a:pt x="190" y="385"/>
                  <a:pt x="178" y="379"/>
                  <a:pt x="172" y="368"/>
                </a:cubicBezTo>
                <a:cubicBezTo>
                  <a:pt x="143" y="320"/>
                  <a:pt x="143" y="320"/>
                  <a:pt x="143" y="320"/>
                </a:cubicBezTo>
                <a:cubicBezTo>
                  <a:pt x="128" y="320"/>
                  <a:pt x="128" y="320"/>
                  <a:pt x="128" y="320"/>
                </a:cubicBezTo>
                <a:cubicBezTo>
                  <a:pt x="128" y="330"/>
                  <a:pt x="128" y="330"/>
                  <a:pt x="128" y="330"/>
                </a:cubicBezTo>
                <a:cubicBezTo>
                  <a:pt x="128" y="336"/>
                  <a:pt x="123" y="341"/>
                  <a:pt x="117" y="341"/>
                </a:cubicBezTo>
                <a:cubicBezTo>
                  <a:pt x="106" y="341"/>
                  <a:pt x="106" y="341"/>
                  <a:pt x="106" y="341"/>
                </a:cubicBezTo>
                <a:cubicBezTo>
                  <a:pt x="100" y="341"/>
                  <a:pt x="96" y="336"/>
                  <a:pt x="96" y="330"/>
                </a:cubicBezTo>
                <a:cubicBezTo>
                  <a:pt x="96" y="324"/>
                  <a:pt x="100" y="320"/>
                  <a:pt x="106" y="320"/>
                </a:cubicBezTo>
                <a:cubicBezTo>
                  <a:pt x="106" y="170"/>
                  <a:pt x="106" y="170"/>
                  <a:pt x="106" y="170"/>
                </a:cubicBezTo>
                <a:cubicBezTo>
                  <a:pt x="100" y="170"/>
                  <a:pt x="96" y="166"/>
                  <a:pt x="96" y="160"/>
                </a:cubicBezTo>
                <a:cubicBezTo>
                  <a:pt x="96" y="154"/>
                  <a:pt x="100" y="149"/>
                  <a:pt x="106" y="149"/>
                </a:cubicBezTo>
                <a:cubicBezTo>
                  <a:pt x="117" y="149"/>
                  <a:pt x="117" y="149"/>
                  <a:pt x="117" y="149"/>
                </a:cubicBezTo>
                <a:cubicBezTo>
                  <a:pt x="123" y="149"/>
                  <a:pt x="128" y="154"/>
                  <a:pt x="128" y="160"/>
                </a:cubicBezTo>
                <a:cubicBezTo>
                  <a:pt x="128" y="181"/>
                  <a:pt x="128" y="181"/>
                  <a:pt x="128" y="181"/>
                </a:cubicBezTo>
                <a:cubicBezTo>
                  <a:pt x="224" y="181"/>
                  <a:pt x="224" y="181"/>
                  <a:pt x="224" y="181"/>
                </a:cubicBezTo>
                <a:cubicBezTo>
                  <a:pt x="224" y="181"/>
                  <a:pt x="224" y="181"/>
                  <a:pt x="224" y="181"/>
                </a:cubicBezTo>
                <a:cubicBezTo>
                  <a:pt x="261" y="161"/>
                  <a:pt x="261" y="161"/>
                  <a:pt x="261" y="161"/>
                </a:cubicBezTo>
                <a:cubicBezTo>
                  <a:pt x="264" y="160"/>
                  <a:pt x="267" y="159"/>
                  <a:pt x="269" y="160"/>
                </a:cubicBezTo>
                <a:cubicBezTo>
                  <a:pt x="343" y="181"/>
                  <a:pt x="343" y="181"/>
                  <a:pt x="343" y="181"/>
                </a:cubicBezTo>
                <a:cubicBezTo>
                  <a:pt x="384" y="181"/>
                  <a:pt x="384" y="181"/>
                  <a:pt x="384" y="181"/>
                </a:cubicBezTo>
                <a:cubicBezTo>
                  <a:pt x="384" y="160"/>
                  <a:pt x="384" y="160"/>
                  <a:pt x="384" y="160"/>
                </a:cubicBezTo>
                <a:cubicBezTo>
                  <a:pt x="384" y="154"/>
                  <a:pt x="388" y="149"/>
                  <a:pt x="394" y="149"/>
                </a:cubicBezTo>
                <a:cubicBezTo>
                  <a:pt x="405" y="149"/>
                  <a:pt x="405" y="149"/>
                  <a:pt x="405" y="149"/>
                </a:cubicBezTo>
                <a:cubicBezTo>
                  <a:pt x="411" y="149"/>
                  <a:pt x="416" y="154"/>
                  <a:pt x="416" y="160"/>
                </a:cubicBezTo>
                <a:cubicBezTo>
                  <a:pt x="416" y="166"/>
                  <a:pt x="411" y="170"/>
                  <a:pt x="405" y="170"/>
                </a:cubicBezTo>
                <a:cubicBezTo>
                  <a:pt x="405" y="320"/>
                  <a:pt x="405" y="320"/>
                  <a:pt x="405" y="320"/>
                </a:cubicBezTo>
                <a:cubicBezTo>
                  <a:pt x="411" y="320"/>
                  <a:pt x="416" y="324"/>
                  <a:pt x="416" y="330"/>
                </a:cubicBezTo>
                <a:close/>
                <a:moveTo>
                  <a:pt x="349" y="319"/>
                </a:moveTo>
                <a:cubicBezTo>
                  <a:pt x="350" y="322"/>
                  <a:pt x="351" y="325"/>
                  <a:pt x="350" y="328"/>
                </a:cubicBezTo>
                <a:cubicBezTo>
                  <a:pt x="349" y="332"/>
                  <a:pt x="347" y="334"/>
                  <a:pt x="344" y="336"/>
                </a:cubicBezTo>
                <a:cubicBezTo>
                  <a:pt x="342" y="337"/>
                  <a:pt x="338" y="338"/>
                  <a:pt x="335" y="337"/>
                </a:cubicBezTo>
                <a:cubicBezTo>
                  <a:pt x="332" y="336"/>
                  <a:pt x="330" y="334"/>
                  <a:pt x="328" y="332"/>
                </a:cubicBezTo>
                <a:cubicBezTo>
                  <a:pt x="328" y="332"/>
                  <a:pt x="328" y="332"/>
                  <a:pt x="328" y="332"/>
                </a:cubicBezTo>
                <a:cubicBezTo>
                  <a:pt x="328" y="332"/>
                  <a:pt x="328" y="332"/>
                  <a:pt x="328" y="331"/>
                </a:cubicBezTo>
                <a:cubicBezTo>
                  <a:pt x="294" y="274"/>
                  <a:pt x="294" y="274"/>
                  <a:pt x="294" y="274"/>
                </a:cubicBezTo>
                <a:cubicBezTo>
                  <a:pt x="291" y="268"/>
                  <a:pt x="284" y="267"/>
                  <a:pt x="279" y="270"/>
                </a:cubicBezTo>
                <a:cubicBezTo>
                  <a:pt x="274" y="273"/>
                  <a:pt x="272" y="279"/>
                  <a:pt x="275" y="284"/>
                </a:cubicBezTo>
                <a:cubicBezTo>
                  <a:pt x="310" y="343"/>
                  <a:pt x="310" y="343"/>
                  <a:pt x="310" y="343"/>
                </a:cubicBezTo>
                <a:cubicBezTo>
                  <a:pt x="310" y="343"/>
                  <a:pt x="310" y="343"/>
                  <a:pt x="310" y="343"/>
                </a:cubicBezTo>
                <a:cubicBezTo>
                  <a:pt x="313" y="348"/>
                  <a:pt x="313" y="355"/>
                  <a:pt x="307" y="358"/>
                </a:cubicBezTo>
                <a:cubicBezTo>
                  <a:pt x="301" y="361"/>
                  <a:pt x="294" y="359"/>
                  <a:pt x="290" y="353"/>
                </a:cubicBezTo>
                <a:cubicBezTo>
                  <a:pt x="258" y="300"/>
                  <a:pt x="258" y="300"/>
                  <a:pt x="258" y="300"/>
                </a:cubicBezTo>
                <a:cubicBezTo>
                  <a:pt x="255" y="295"/>
                  <a:pt x="249" y="293"/>
                  <a:pt x="243" y="296"/>
                </a:cubicBezTo>
                <a:cubicBezTo>
                  <a:pt x="238" y="299"/>
                  <a:pt x="237" y="306"/>
                  <a:pt x="240" y="311"/>
                </a:cubicBezTo>
                <a:cubicBezTo>
                  <a:pt x="260" y="345"/>
                  <a:pt x="260" y="345"/>
                  <a:pt x="260" y="345"/>
                </a:cubicBezTo>
                <a:cubicBezTo>
                  <a:pt x="262" y="347"/>
                  <a:pt x="262" y="350"/>
                  <a:pt x="261" y="353"/>
                </a:cubicBezTo>
                <a:cubicBezTo>
                  <a:pt x="261" y="356"/>
                  <a:pt x="259" y="359"/>
                  <a:pt x="256" y="361"/>
                </a:cubicBezTo>
                <a:cubicBezTo>
                  <a:pt x="250" y="364"/>
                  <a:pt x="243" y="362"/>
                  <a:pt x="239" y="357"/>
                </a:cubicBezTo>
                <a:cubicBezTo>
                  <a:pt x="239" y="357"/>
                  <a:pt x="239" y="357"/>
                  <a:pt x="239" y="357"/>
                </a:cubicBezTo>
                <a:cubicBezTo>
                  <a:pt x="228" y="337"/>
                  <a:pt x="228" y="337"/>
                  <a:pt x="228" y="337"/>
                </a:cubicBezTo>
                <a:cubicBezTo>
                  <a:pt x="228" y="337"/>
                  <a:pt x="228" y="337"/>
                  <a:pt x="228" y="337"/>
                </a:cubicBezTo>
                <a:cubicBezTo>
                  <a:pt x="228" y="337"/>
                  <a:pt x="228" y="337"/>
                  <a:pt x="228" y="337"/>
                </a:cubicBezTo>
                <a:cubicBezTo>
                  <a:pt x="220" y="325"/>
                  <a:pt x="220" y="325"/>
                  <a:pt x="220" y="325"/>
                </a:cubicBezTo>
                <a:cubicBezTo>
                  <a:pt x="217" y="320"/>
                  <a:pt x="210" y="319"/>
                  <a:pt x="206" y="322"/>
                </a:cubicBezTo>
                <a:cubicBezTo>
                  <a:pt x="201" y="325"/>
                  <a:pt x="199" y="332"/>
                  <a:pt x="202" y="337"/>
                </a:cubicBezTo>
                <a:cubicBezTo>
                  <a:pt x="210" y="348"/>
                  <a:pt x="210" y="348"/>
                  <a:pt x="210" y="348"/>
                </a:cubicBezTo>
                <a:cubicBezTo>
                  <a:pt x="211" y="350"/>
                  <a:pt x="214" y="358"/>
                  <a:pt x="207" y="363"/>
                </a:cubicBezTo>
                <a:cubicBezTo>
                  <a:pt x="201" y="366"/>
                  <a:pt x="193" y="362"/>
                  <a:pt x="190" y="357"/>
                </a:cubicBezTo>
                <a:cubicBezTo>
                  <a:pt x="158" y="304"/>
                  <a:pt x="158" y="304"/>
                  <a:pt x="158" y="304"/>
                </a:cubicBezTo>
                <a:cubicBezTo>
                  <a:pt x="156" y="300"/>
                  <a:pt x="153" y="298"/>
                  <a:pt x="149" y="298"/>
                </a:cubicBezTo>
                <a:cubicBezTo>
                  <a:pt x="128" y="298"/>
                  <a:pt x="128" y="298"/>
                  <a:pt x="128" y="298"/>
                </a:cubicBezTo>
                <a:cubicBezTo>
                  <a:pt x="128" y="202"/>
                  <a:pt x="128" y="202"/>
                  <a:pt x="128" y="202"/>
                </a:cubicBezTo>
                <a:cubicBezTo>
                  <a:pt x="184" y="202"/>
                  <a:pt x="184" y="202"/>
                  <a:pt x="184" y="202"/>
                </a:cubicBezTo>
                <a:cubicBezTo>
                  <a:pt x="176" y="207"/>
                  <a:pt x="176" y="207"/>
                  <a:pt x="176" y="207"/>
                </a:cubicBezTo>
                <a:cubicBezTo>
                  <a:pt x="166" y="213"/>
                  <a:pt x="160" y="223"/>
                  <a:pt x="160" y="234"/>
                </a:cubicBezTo>
                <a:cubicBezTo>
                  <a:pt x="160" y="244"/>
                  <a:pt x="164" y="254"/>
                  <a:pt x="170" y="260"/>
                </a:cubicBezTo>
                <a:cubicBezTo>
                  <a:pt x="177" y="265"/>
                  <a:pt x="185" y="267"/>
                  <a:pt x="193" y="266"/>
                </a:cubicBezTo>
                <a:cubicBezTo>
                  <a:pt x="307" y="247"/>
                  <a:pt x="307" y="247"/>
                  <a:pt x="307" y="247"/>
                </a:cubicBezTo>
                <a:lnTo>
                  <a:pt x="349" y="319"/>
                </a:lnTo>
                <a:close/>
                <a:moveTo>
                  <a:pt x="341" y="202"/>
                </a:moveTo>
                <a:cubicBezTo>
                  <a:pt x="384" y="202"/>
                  <a:pt x="384" y="202"/>
                  <a:pt x="384" y="202"/>
                </a:cubicBezTo>
                <a:cubicBezTo>
                  <a:pt x="384" y="298"/>
                  <a:pt x="384" y="298"/>
                  <a:pt x="384" y="298"/>
                </a:cubicBezTo>
                <a:cubicBezTo>
                  <a:pt x="362" y="298"/>
                  <a:pt x="362" y="298"/>
                  <a:pt x="362" y="298"/>
                </a:cubicBezTo>
                <a:cubicBezTo>
                  <a:pt x="362" y="298"/>
                  <a:pt x="362" y="299"/>
                  <a:pt x="361" y="299"/>
                </a:cubicBezTo>
                <a:cubicBezTo>
                  <a:pt x="322" y="230"/>
                  <a:pt x="322" y="230"/>
                  <a:pt x="322" y="230"/>
                </a:cubicBezTo>
                <a:cubicBezTo>
                  <a:pt x="320" y="226"/>
                  <a:pt x="316" y="224"/>
                  <a:pt x="311" y="225"/>
                </a:cubicBezTo>
                <a:cubicBezTo>
                  <a:pt x="190" y="245"/>
                  <a:pt x="190" y="245"/>
                  <a:pt x="190" y="245"/>
                </a:cubicBezTo>
                <a:cubicBezTo>
                  <a:pt x="187" y="246"/>
                  <a:pt x="185" y="245"/>
                  <a:pt x="184" y="244"/>
                </a:cubicBezTo>
                <a:cubicBezTo>
                  <a:pt x="182" y="242"/>
                  <a:pt x="181" y="238"/>
                  <a:pt x="181" y="234"/>
                </a:cubicBezTo>
                <a:cubicBezTo>
                  <a:pt x="181" y="229"/>
                  <a:pt x="184" y="227"/>
                  <a:pt x="186" y="226"/>
                </a:cubicBezTo>
                <a:cubicBezTo>
                  <a:pt x="268" y="182"/>
                  <a:pt x="268" y="182"/>
                  <a:pt x="268" y="182"/>
                </a:cubicBezTo>
                <a:cubicBezTo>
                  <a:pt x="338" y="202"/>
                  <a:pt x="338" y="202"/>
                  <a:pt x="338" y="202"/>
                </a:cubicBezTo>
                <a:cubicBezTo>
                  <a:pt x="339" y="202"/>
                  <a:pt x="340" y="202"/>
                  <a:pt x="341" y="20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 name="Freeform 59"/>
          <p:cNvSpPr>
            <a:spLocks noChangeAspect="1" noEditPoints="1"/>
          </p:cNvSpPr>
          <p:nvPr/>
        </p:nvSpPr>
        <p:spPr bwMode="auto">
          <a:xfrm>
            <a:off x="6393103" y="3566158"/>
            <a:ext cx="673902" cy="640082"/>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 name="Freeform 509"/>
          <p:cNvSpPr>
            <a:spLocks noChangeAspect="1" noEditPoints="1"/>
          </p:cNvSpPr>
          <p:nvPr/>
        </p:nvSpPr>
        <p:spPr bwMode="auto">
          <a:xfrm>
            <a:off x="6393103" y="4415243"/>
            <a:ext cx="673901" cy="6270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88 w 512"/>
              <a:gd name="T11" fmla="*/ 224 h 512"/>
              <a:gd name="T12" fmla="*/ 298 w 512"/>
              <a:gd name="T13" fmla="*/ 234 h 512"/>
              <a:gd name="T14" fmla="*/ 288 w 512"/>
              <a:gd name="T15" fmla="*/ 245 h 512"/>
              <a:gd name="T16" fmla="*/ 149 w 512"/>
              <a:gd name="T17" fmla="*/ 245 h 512"/>
              <a:gd name="T18" fmla="*/ 149 w 512"/>
              <a:gd name="T19" fmla="*/ 256 h 512"/>
              <a:gd name="T20" fmla="*/ 149 w 512"/>
              <a:gd name="T21" fmla="*/ 266 h 512"/>
              <a:gd name="T22" fmla="*/ 288 w 512"/>
              <a:gd name="T23" fmla="*/ 266 h 512"/>
              <a:gd name="T24" fmla="*/ 298 w 512"/>
              <a:gd name="T25" fmla="*/ 277 h 512"/>
              <a:gd name="T26" fmla="*/ 288 w 512"/>
              <a:gd name="T27" fmla="*/ 288 h 512"/>
              <a:gd name="T28" fmla="*/ 152 w 512"/>
              <a:gd name="T29" fmla="*/ 288 h 512"/>
              <a:gd name="T30" fmla="*/ 266 w 512"/>
              <a:gd name="T31" fmla="*/ 394 h 512"/>
              <a:gd name="T32" fmla="*/ 324 w 512"/>
              <a:gd name="T33" fmla="*/ 376 h 512"/>
              <a:gd name="T34" fmla="*/ 339 w 512"/>
              <a:gd name="T35" fmla="*/ 379 h 512"/>
              <a:gd name="T36" fmla="*/ 336 w 512"/>
              <a:gd name="T37" fmla="*/ 394 h 512"/>
              <a:gd name="T38" fmla="*/ 266 w 512"/>
              <a:gd name="T39" fmla="*/ 416 h 512"/>
              <a:gd name="T40" fmla="*/ 130 w 512"/>
              <a:gd name="T41" fmla="*/ 288 h 512"/>
              <a:gd name="T42" fmla="*/ 106 w 512"/>
              <a:gd name="T43" fmla="*/ 288 h 512"/>
              <a:gd name="T44" fmla="*/ 96 w 512"/>
              <a:gd name="T45" fmla="*/ 277 h 512"/>
              <a:gd name="T46" fmla="*/ 106 w 512"/>
              <a:gd name="T47" fmla="*/ 266 h 512"/>
              <a:gd name="T48" fmla="*/ 128 w 512"/>
              <a:gd name="T49" fmla="*/ 266 h 512"/>
              <a:gd name="T50" fmla="*/ 128 w 512"/>
              <a:gd name="T51" fmla="*/ 256 h 512"/>
              <a:gd name="T52" fmla="*/ 128 w 512"/>
              <a:gd name="T53" fmla="*/ 245 h 512"/>
              <a:gd name="T54" fmla="*/ 106 w 512"/>
              <a:gd name="T55" fmla="*/ 245 h 512"/>
              <a:gd name="T56" fmla="*/ 96 w 512"/>
              <a:gd name="T57" fmla="*/ 234 h 512"/>
              <a:gd name="T58" fmla="*/ 106 w 512"/>
              <a:gd name="T59" fmla="*/ 224 h 512"/>
              <a:gd name="T60" fmla="*/ 130 w 512"/>
              <a:gd name="T61" fmla="*/ 224 h 512"/>
              <a:gd name="T62" fmla="*/ 266 w 512"/>
              <a:gd name="T63" fmla="*/ 96 h 512"/>
              <a:gd name="T64" fmla="*/ 336 w 512"/>
              <a:gd name="T65" fmla="*/ 117 h 512"/>
              <a:gd name="T66" fmla="*/ 339 w 512"/>
              <a:gd name="T67" fmla="*/ 132 h 512"/>
              <a:gd name="T68" fmla="*/ 324 w 512"/>
              <a:gd name="T69" fmla="*/ 135 h 512"/>
              <a:gd name="T70" fmla="*/ 266 w 512"/>
              <a:gd name="T71" fmla="*/ 117 h 512"/>
              <a:gd name="T72" fmla="*/ 152 w 512"/>
              <a:gd name="T73" fmla="*/ 224 h 512"/>
              <a:gd name="T74" fmla="*/ 288 w 512"/>
              <a:gd name="T75"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88" y="224"/>
                </a:moveTo>
                <a:cubicBezTo>
                  <a:pt x="294" y="224"/>
                  <a:pt x="298" y="228"/>
                  <a:pt x="298" y="234"/>
                </a:cubicBezTo>
                <a:cubicBezTo>
                  <a:pt x="298" y="240"/>
                  <a:pt x="294" y="245"/>
                  <a:pt x="288" y="245"/>
                </a:cubicBezTo>
                <a:cubicBezTo>
                  <a:pt x="149" y="245"/>
                  <a:pt x="149" y="245"/>
                  <a:pt x="149" y="245"/>
                </a:cubicBezTo>
                <a:cubicBezTo>
                  <a:pt x="149" y="249"/>
                  <a:pt x="149" y="252"/>
                  <a:pt x="149" y="256"/>
                </a:cubicBezTo>
                <a:cubicBezTo>
                  <a:pt x="149" y="259"/>
                  <a:pt x="149" y="263"/>
                  <a:pt x="149" y="266"/>
                </a:cubicBezTo>
                <a:cubicBezTo>
                  <a:pt x="288" y="266"/>
                  <a:pt x="288" y="266"/>
                  <a:pt x="288" y="266"/>
                </a:cubicBezTo>
                <a:cubicBezTo>
                  <a:pt x="294" y="266"/>
                  <a:pt x="298" y="271"/>
                  <a:pt x="298" y="277"/>
                </a:cubicBezTo>
                <a:cubicBezTo>
                  <a:pt x="298" y="283"/>
                  <a:pt x="294" y="288"/>
                  <a:pt x="288" y="288"/>
                </a:cubicBezTo>
                <a:cubicBezTo>
                  <a:pt x="152" y="288"/>
                  <a:pt x="152" y="288"/>
                  <a:pt x="152" y="288"/>
                </a:cubicBezTo>
                <a:cubicBezTo>
                  <a:pt x="165" y="349"/>
                  <a:pt x="211" y="394"/>
                  <a:pt x="266" y="394"/>
                </a:cubicBezTo>
                <a:cubicBezTo>
                  <a:pt x="287" y="394"/>
                  <a:pt x="307" y="388"/>
                  <a:pt x="324" y="376"/>
                </a:cubicBezTo>
                <a:cubicBezTo>
                  <a:pt x="329" y="373"/>
                  <a:pt x="336" y="374"/>
                  <a:pt x="339" y="379"/>
                </a:cubicBezTo>
                <a:cubicBezTo>
                  <a:pt x="342" y="384"/>
                  <a:pt x="341" y="391"/>
                  <a:pt x="336" y="394"/>
                </a:cubicBezTo>
                <a:cubicBezTo>
                  <a:pt x="315" y="408"/>
                  <a:pt x="291" y="416"/>
                  <a:pt x="266" y="416"/>
                </a:cubicBezTo>
                <a:cubicBezTo>
                  <a:pt x="199" y="416"/>
                  <a:pt x="143" y="361"/>
                  <a:pt x="130" y="288"/>
                </a:cubicBezTo>
                <a:cubicBezTo>
                  <a:pt x="106" y="288"/>
                  <a:pt x="106" y="288"/>
                  <a:pt x="106" y="288"/>
                </a:cubicBezTo>
                <a:cubicBezTo>
                  <a:pt x="100" y="288"/>
                  <a:pt x="96" y="283"/>
                  <a:pt x="96" y="277"/>
                </a:cubicBezTo>
                <a:cubicBezTo>
                  <a:pt x="96" y="271"/>
                  <a:pt x="100" y="266"/>
                  <a:pt x="106" y="266"/>
                </a:cubicBezTo>
                <a:cubicBezTo>
                  <a:pt x="128" y="266"/>
                  <a:pt x="128" y="266"/>
                  <a:pt x="128" y="266"/>
                </a:cubicBezTo>
                <a:cubicBezTo>
                  <a:pt x="128" y="263"/>
                  <a:pt x="128" y="259"/>
                  <a:pt x="128" y="256"/>
                </a:cubicBezTo>
                <a:cubicBezTo>
                  <a:pt x="128" y="252"/>
                  <a:pt x="128" y="249"/>
                  <a:pt x="128" y="245"/>
                </a:cubicBezTo>
                <a:cubicBezTo>
                  <a:pt x="106" y="245"/>
                  <a:pt x="106" y="245"/>
                  <a:pt x="106" y="245"/>
                </a:cubicBezTo>
                <a:cubicBezTo>
                  <a:pt x="100" y="245"/>
                  <a:pt x="96" y="240"/>
                  <a:pt x="96" y="234"/>
                </a:cubicBezTo>
                <a:cubicBezTo>
                  <a:pt x="96" y="228"/>
                  <a:pt x="100" y="224"/>
                  <a:pt x="106" y="224"/>
                </a:cubicBezTo>
                <a:cubicBezTo>
                  <a:pt x="130" y="224"/>
                  <a:pt x="130" y="224"/>
                  <a:pt x="130" y="224"/>
                </a:cubicBezTo>
                <a:cubicBezTo>
                  <a:pt x="143" y="151"/>
                  <a:pt x="199" y="96"/>
                  <a:pt x="266" y="96"/>
                </a:cubicBezTo>
                <a:cubicBezTo>
                  <a:pt x="291" y="96"/>
                  <a:pt x="315" y="103"/>
                  <a:pt x="336" y="117"/>
                </a:cubicBezTo>
                <a:cubicBezTo>
                  <a:pt x="341" y="121"/>
                  <a:pt x="342" y="127"/>
                  <a:pt x="339" y="132"/>
                </a:cubicBezTo>
                <a:cubicBezTo>
                  <a:pt x="336" y="137"/>
                  <a:pt x="329" y="138"/>
                  <a:pt x="324" y="135"/>
                </a:cubicBezTo>
                <a:cubicBezTo>
                  <a:pt x="307" y="123"/>
                  <a:pt x="287" y="117"/>
                  <a:pt x="266" y="117"/>
                </a:cubicBezTo>
                <a:cubicBezTo>
                  <a:pt x="211" y="117"/>
                  <a:pt x="165" y="163"/>
                  <a:pt x="152" y="224"/>
                </a:cubicBezTo>
                <a:lnTo>
                  <a:pt x="288" y="224"/>
                </a:lnTo>
                <a:close/>
              </a:path>
            </a:pathLst>
          </a:custGeom>
          <a:solidFill>
            <a:srgbClr val="012169"/>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9" name="Group 531"/>
          <p:cNvGrpSpPr>
            <a:grpSpLocks noChangeAspect="1"/>
          </p:cNvGrpSpPr>
          <p:nvPr/>
        </p:nvGrpSpPr>
        <p:grpSpPr bwMode="auto">
          <a:xfrm>
            <a:off x="6393103" y="5251265"/>
            <a:ext cx="673901" cy="731523"/>
            <a:chOff x="3061" y="1953"/>
            <a:chExt cx="340" cy="340"/>
          </a:xfrm>
          <a:solidFill>
            <a:schemeClr val="accent6"/>
          </a:solidFill>
        </p:grpSpPr>
        <p:sp>
          <p:nvSpPr>
            <p:cNvPr id="10" name="Freeform 532"/>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33"/>
            <p:cNvSpPr>
              <a:spLocks noEditPoints="1"/>
            </p:cNvSpPr>
            <p:nvPr/>
          </p:nvSpPr>
          <p:spPr bwMode="auto">
            <a:xfrm>
              <a:off x="3061" y="1953"/>
              <a:ext cx="340" cy="340"/>
            </a:xfrm>
            <a:custGeom>
              <a:avLst/>
              <a:gdLst>
                <a:gd name="T0" fmla="*/ 356 w 512"/>
                <a:gd name="T1" fmla="*/ 352 h 512"/>
                <a:gd name="T2" fmla="*/ 366 w 512"/>
                <a:gd name="T3" fmla="*/ 373 h 512"/>
                <a:gd name="T4" fmla="*/ 145 w 512"/>
                <a:gd name="T5" fmla="*/ 373 h 512"/>
                <a:gd name="T6" fmla="*/ 156 w 512"/>
                <a:gd name="T7" fmla="*/ 352 h 512"/>
                <a:gd name="T8" fmla="*/ 356 w 512"/>
                <a:gd name="T9" fmla="*/ 352 h 512"/>
                <a:gd name="T10" fmla="*/ 256 w 512"/>
                <a:gd name="T11" fmla="*/ 118 h 512"/>
                <a:gd name="T12" fmla="*/ 180 w 512"/>
                <a:gd name="T13" fmla="*/ 160 h 512"/>
                <a:gd name="T14" fmla="*/ 331 w 512"/>
                <a:gd name="T15" fmla="*/ 160 h 512"/>
                <a:gd name="T16" fmla="*/ 256 w 512"/>
                <a:gd name="T17" fmla="*/ 118 h 512"/>
                <a:gd name="T18" fmla="*/ 512 w 512"/>
                <a:gd name="T19" fmla="*/ 256 h 512"/>
                <a:gd name="T20" fmla="*/ 256 w 512"/>
                <a:gd name="T21" fmla="*/ 512 h 512"/>
                <a:gd name="T22" fmla="*/ 0 w 512"/>
                <a:gd name="T23" fmla="*/ 256 h 512"/>
                <a:gd name="T24" fmla="*/ 256 w 512"/>
                <a:gd name="T25" fmla="*/ 0 h 512"/>
                <a:gd name="T26" fmla="*/ 512 w 512"/>
                <a:gd name="T27" fmla="*/ 256 h 512"/>
                <a:gd name="T28" fmla="*/ 128 w 512"/>
                <a:gd name="T29" fmla="*/ 173 h 512"/>
                <a:gd name="T30" fmla="*/ 138 w 512"/>
                <a:gd name="T31" fmla="*/ 181 h 512"/>
                <a:gd name="T32" fmla="*/ 373 w 512"/>
                <a:gd name="T33" fmla="*/ 181 h 512"/>
                <a:gd name="T34" fmla="*/ 383 w 512"/>
                <a:gd name="T35" fmla="*/ 173 h 512"/>
                <a:gd name="T36" fmla="*/ 378 w 512"/>
                <a:gd name="T37" fmla="*/ 161 h 512"/>
                <a:gd name="T38" fmla="*/ 261 w 512"/>
                <a:gd name="T39" fmla="*/ 97 h 512"/>
                <a:gd name="T40" fmla="*/ 251 w 512"/>
                <a:gd name="T41" fmla="*/ 97 h 512"/>
                <a:gd name="T42" fmla="*/ 133 w 512"/>
                <a:gd name="T43" fmla="*/ 161 h 512"/>
                <a:gd name="T44" fmla="*/ 128 w 512"/>
                <a:gd name="T45" fmla="*/ 173 h 512"/>
                <a:gd name="T46" fmla="*/ 352 w 512"/>
                <a:gd name="T47" fmla="*/ 202 h 512"/>
                <a:gd name="T48" fmla="*/ 341 w 512"/>
                <a:gd name="T49" fmla="*/ 213 h 512"/>
                <a:gd name="T50" fmla="*/ 341 w 512"/>
                <a:gd name="T51" fmla="*/ 298 h 512"/>
                <a:gd name="T52" fmla="*/ 352 w 512"/>
                <a:gd name="T53" fmla="*/ 309 h 512"/>
                <a:gd name="T54" fmla="*/ 362 w 512"/>
                <a:gd name="T55" fmla="*/ 298 h 512"/>
                <a:gd name="T56" fmla="*/ 362 w 512"/>
                <a:gd name="T57" fmla="*/ 213 h 512"/>
                <a:gd name="T58" fmla="*/ 352 w 512"/>
                <a:gd name="T59" fmla="*/ 202 h 512"/>
                <a:gd name="T60" fmla="*/ 288 w 512"/>
                <a:gd name="T61" fmla="*/ 202 h 512"/>
                <a:gd name="T62" fmla="*/ 277 w 512"/>
                <a:gd name="T63" fmla="*/ 213 h 512"/>
                <a:gd name="T64" fmla="*/ 277 w 512"/>
                <a:gd name="T65" fmla="*/ 298 h 512"/>
                <a:gd name="T66" fmla="*/ 288 w 512"/>
                <a:gd name="T67" fmla="*/ 309 h 512"/>
                <a:gd name="T68" fmla="*/ 298 w 512"/>
                <a:gd name="T69" fmla="*/ 298 h 512"/>
                <a:gd name="T70" fmla="*/ 298 w 512"/>
                <a:gd name="T71" fmla="*/ 213 h 512"/>
                <a:gd name="T72" fmla="*/ 288 w 512"/>
                <a:gd name="T73" fmla="*/ 202 h 512"/>
                <a:gd name="T74" fmla="*/ 224 w 512"/>
                <a:gd name="T75" fmla="*/ 202 h 512"/>
                <a:gd name="T76" fmla="*/ 213 w 512"/>
                <a:gd name="T77" fmla="*/ 213 h 512"/>
                <a:gd name="T78" fmla="*/ 213 w 512"/>
                <a:gd name="T79" fmla="*/ 298 h 512"/>
                <a:gd name="T80" fmla="*/ 224 w 512"/>
                <a:gd name="T81" fmla="*/ 309 h 512"/>
                <a:gd name="T82" fmla="*/ 234 w 512"/>
                <a:gd name="T83" fmla="*/ 298 h 512"/>
                <a:gd name="T84" fmla="*/ 234 w 512"/>
                <a:gd name="T85" fmla="*/ 213 h 512"/>
                <a:gd name="T86" fmla="*/ 224 w 512"/>
                <a:gd name="T87" fmla="*/ 202 h 512"/>
                <a:gd name="T88" fmla="*/ 160 w 512"/>
                <a:gd name="T89" fmla="*/ 202 h 512"/>
                <a:gd name="T90" fmla="*/ 149 w 512"/>
                <a:gd name="T91" fmla="*/ 213 h 512"/>
                <a:gd name="T92" fmla="*/ 149 w 512"/>
                <a:gd name="T93" fmla="*/ 298 h 512"/>
                <a:gd name="T94" fmla="*/ 160 w 512"/>
                <a:gd name="T95" fmla="*/ 309 h 512"/>
                <a:gd name="T96" fmla="*/ 170 w 512"/>
                <a:gd name="T97" fmla="*/ 298 h 512"/>
                <a:gd name="T98" fmla="*/ 170 w 512"/>
                <a:gd name="T99" fmla="*/ 213 h 512"/>
                <a:gd name="T100" fmla="*/ 160 w 512"/>
                <a:gd name="T101" fmla="*/ 202 h 512"/>
                <a:gd name="T102" fmla="*/ 393 w 512"/>
                <a:gd name="T103" fmla="*/ 379 h 512"/>
                <a:gd name="T104" fmla="*/ 372 w 512"/>
                <a:gd name="T105" fmla="*/ 336 h 512"/>
                <a:gd name="T106" fmla="*/ 362 w 512"/>
                <a:gd name="T107" fmla="*/ 330 h 512"/>
                <a:gd name="T108" fmla="*/ 149 w 512"/>
                <a:gd name="T109" fmla="*/ 330 h 512"/>
                <a:gd name="T110" fmla="*/ 139 w 512"/>
                <a:gd name="T111" fmla="*/ 336 h 512"/>
                <a:gd name="T112" fmla="*/ 118 w 512"/>
                <a:gd name="T113" fmla="*/ 379 h 512"/>
                <a:gd name="T114" fmla="*/ 119 w 512"/>
                <a:gd name="T115" fmla="*/ 389 h 512"/>
                <a:gd name="T116" fmla="*/ 128 w 512"/>
                <a:gd name="T117" fmla="*/ 394 h 512"/>
                <a:gd name="T118" fmla="*/ 384 w 512"/>
                <a:gd name="T119" fmla="*/ 394 h 512"/>
                <a:gd name="T120" fmla="*/ 393 w 512"/>
                <a:gd name="T121" fmla="*/ 389 h 512"/>
                <a:gd name="T122" fmla="*/ 393 w 512"/>
                <a:gd name="T123"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356" y="352"/>
                  </a:moveTo>
                  <a:cubicBezTo>
                    <a:pt x="366" y="373"/>
                    <a:pt x="366" y="373"/>
                    <a:pt x="366" y="373"/>
                  </a:cubicBezTo>
                  <a:cubicBezTo>
                    <a:pt x="145" y="373"/>
                    <a:pt x="145" y="373"/>
                    <a:pt x="145" y="373"/>
                  </a:cubicBezTo>
                  <a:cubicBezTo>
                    <a:pt x="156" y="352"/>
                    <a:pt x="156" y="352"/>
                    <a:pt x="156" y="352"/>
                  </a:cubicBezTo>
                  <a:lnTo>
                    <a:pt x="356" y="352"/>
                  </a:lnTo>
                  <a:close/>
                  <a:moveTo>
                    <a:pt x="256" y="118"/>
                  </a:moveTo>
                  <a:cubicBezTo>
                    <a:pt x="180" y="160"/>
                    <a:pt x="180" y="160"/>
                    <a:pt x="180" y="160"/>
                  </a:cubicBezTo>
                  <a:cubicBezTo>
                    <a:pt x="331" y="160"/>
                    <a:pt x="331" y="160"/>
                    <a:pt x="331" y="160"/>
                  </a:cubicBezTo>
                  <a:lnTo>
                    <a:pt x="256" y="11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173"/>
                  </a:moveTo>
                  <a:cubicBezTo>
                    <a:pt x="129" y="178"/>
                    <a:pt x="133" y="181"/>
                    <a:pt x="138" y="181"/>
                  </a:cubicBezTo>
                  <a:cubicBezTo>
                    <a:pt x="373" y="181"/>
                    <a:pt x="373" y="181"/>
                    <a:pt x="373" y="181"/>
                  </a:cubicBezTo>
                  <a:cubicBezTo>
                    <a:pt x="378" y="181"/>
                    <a:pt x="382" y="178"/>
                    <a:pt x="383" y="173"/>
                  </a:cubicBezTo>
                  <a:cubicBezTo>
                    <a:pt x="385" y="168"/>
                    <a:pt x="382" y="163"/>
                    <a:pt x="378" y="161"/>
                  </a:cubicBezTo>
                  <a:cubicBezTo>
                    <a:pt x="261" y="97"/>
                    <a:pt x="261" y="97"/>
                    <a:pt x="261" y="97"/>
                  </a:cubicBezTo>
                  <a:cubicBezTo>
                    <a:pt x="258" y="95"/>
                    <a:pt x="254" y="95"/>
                    <a:pt x="251" y="97"/>
                  </a:cubicBezTo>
                  <a:cubicBezTo>
                    <a:pt x="133" y="161"/>
                    <a:pt x="133" y="161"/>
                    <a:pt x="133" y="161"/>
                  </a:cubicBezTo>
                  <a:cubicBezTo>
                    <a:pt x="129" y="163"/>
                    <a:pt x="127" y="168"/>
                    <a:pt x="128" y="173"/>
                  </a:cubicBezTo>
                  <a:close/>
                  <a:moveTo>
                    <a:pt x="352" y="202"/>
                  </a:moveTo>
                  <a:cubicBezTo>
                    <a:pt x="346" y="202"/>
                    <a:pt x="341" y="207"/>
                    <a:pt x="341" y="213"/>
                  </a:cubicBezTo>
                  <a:cubicBezTo>
                    <a:pt x="341" y="298"/>
                    <a:pt x="341" y="298"/>
                    <a:pt x="341" y="298"/>
                  </a:cubicBezTo>
                  <a:cubicBezTo>
                    <a:pt x="341" y="304"/>
                    <a:pt x="346" y="309"/>
                    <a:pt x="352" y="309"/>
                  </a:cubicBezTo>
                  <a:cubicBezTo>
                    <a:pt x="358" y="309"/>
                    <a:pt x="362" y="304"/>
                    <a:pt x="362" y="298"/>
                  </a:cubicBezTo>
                  <a:cubicBezTo>
                    <a:pt x="362" y="213"/>
                    <a:pt x="362" y="213"/>
                    <a:pt x="362" y="213"/>
                  </a:cubicBezTo>
                  <a:cubicBezTo>
                    <a:pt x="362" y="207"/>
                    <a:pt x="358" y="202"/>
                    <a:pt x="352" y="202"/>
                  </a:cubicBezTo>
                  <a:close/>
                  <a:moveTo>
                    <a:pt x="288" y="202"/>
                  </a:moveTo>
                  <a:cubicBezTo>
                    <a:pt x="282" y="202"/>
                    <a:pt x="277" y="207"/>
                    <a:pt x="277" y="213"/>
                  </a:cubicBezTo>
                  <a:cubicBezTo>
                    <a:pt x="277" y="298"/>
                    <a:pt x="277" y="298"/>
                    <a:pt x="277" y="298"/>
                  </a:cubicBezTo>
                  <a:cubicBezTo>
                    <a:pt x="277" y="304"/>
                    <a:pt x="282" y="309"/>
                    <a:pt x="288" y="309"/>
                  </a:cubicBezTo>
                  <a:cubicBezTo>
                    <a:pt x="294" y="309"/>
                    <a:pt x="298" y="304"/>
                    <a:pt x="298" y="298"/>
                  </a:cubicBezTo>
                  <a:cubicBezTo>
                    <a:pt x="298" y="213"/>
                    <a:pt x="298" y="213"/>
                    <a:pt x="298" y="213"/>
                  </a:cubicBezTo>
                  <a:cubicBezTo>
                    <a:pt x="298" y="207"/>
                    <a:pt x="294" y="202"/>
                    <a:pt x="288" y="202"/>
                  </a:cubicBezTo>
                  <a:close/>
                  <a:moveTo>
                    <a:pt x="224" y="202"/>
                  </a:moveTo>
                  <a:cubicBezTo>
                    <a:pt x="218" y="202"/>
                    <a:pt x="213" y="207"/>
                    <a:pt x="213" y="213"/>
                  </a:cubicBezTo>
                  <a:cubicBezTo>
                    <a:pt x="213" y="298"/>
                    <a:pt x="213" y="298"/>
                    <a:pt x="213" y="298"/>
                  </a:cubicBezTo>
                  <a:cubicBezTo>
                    <a:pt x="213" y="304"/>
                    <a:pt x="218" y="309"/>
                    <a:pt x="224" y="309"/>
                  </a:cubicBezTo>
                  <a:cubicBezTo>
                    <a:pt x="230" y="309"/>
                    <a:pt x="234" y="304"/>
                    <a:pt x="234" y="298"/>
                  </a:cubicBezTo>
                  <a:cubicBezTo>
                    <a:pt x="234" y="213"/>
                    <a:pt x="234" y="213"/>
                    <a:pt x="234" y="213"/>
                  </a:cubicBezTo>
                  <a:cubicBezTo>
                    <a:pt x="234" y="207"/>
                    <a:pt x="230" y="202"/>
                    <a:pt x="224" y="202"/>
                  </a:cubicBezTo>
                  <a:close/>
                  <a:moveTo>
                    <a:pt x="160" y="202"/>
                  </a:moveTo>
                  <a:cubicBezTo>
                    <a:pt x="154" y="202"/>
                    <a:pt x="149" y="207"/>
                    <a:pt x="149" y="213"/>
                  </a:cubicBezTo>
                  <a:cubicBezTo>
                    <a:pt x="149" y="298"/>
                    <a:pt x="149" y="298"/>
                    <a:pt x="149" y="298"/>
                  </a:cubicBezTo>
                  <a:cubicBezTo>
                    <a:pt x="149" y="304"/>
                    <a:pt x="154" y="309"/>
                    <a:pt x="160" y="309"/>
                  </a:cubicBezTo>
                  <a:cubicBezTo>
                    <a:pt x="166" y="309"/>
                    <a:pt x="170" y="304"/>
                    <a:pt x="170" y="298"/>
                  </a:cubicBezTo>
                  <a:cubicBezTo>
                    <a:pt x="170" y="213"/>
                    <a:pt x="170" y="213"/>
                    <a:pt x="170" y="213"/>
                  </a:cubicBezTo>
                  <a:cubicBezTo>
                    <a:pt x="170" y="207"/>
                    <a:pt x="166" y="202"/>
                    <a:pt x="160" y="202"/>
                  </a:cubicBezTo>
                  <a:close/>
                  <a:moveTo>
                    <a:pt x="393" y="379"/>
                  </a:moveTo>
                  <a:cubicBezTo>
                    <a:pt x="372" y="336"/>
                    <a:pt x="372" y="336"/>
                    <a:pt x="372" y="336"/>
                  </a:cubicBezTo>
                  <a:cubicBezTo>
                    <a:pt x="370" y="333"/>
                    <a:pt x="366" y="330"/>
                    <a:pt x="362" y="330"/>
                  </a:cubicBezTo>
                  <a:cubicBezTo>
                    <a:pt x="149" y="330"/>
                    <a:pt x="149" y="330"/>
                    <a:pt x="149" y="330"/>
                  </a:cubicBezTo>
                  <a:cubicBezTo>
                    <a:pt x="145" y="330"/>
                    <a:pt x="141" y="333"/>
                    <a:pt x="139" y="336"/>
                  </a:cubicBezTo>
                  <a:cubicBezTo>
                    <a:pt x="118" y="379"/>
                    <a:pt x="118" y="379"/>
                    <a:pt x="118" y="379"/>
                  </a:cubicBezTo>
                  <a:cubicBezTo>
                    <a:pt x="116" y="382"/>
                    <a:pt x="117" y="386"/>
                    <a:pt x="119" y="389"/>
                  </a:cubicBezTo>
                  <a:cubicBezTo>
                    <a:pt x="121" y="392"/>
                    <a:pt x="124" y="394"/>
                    <a:pt x="128" y="394"/>
                  </a:cubicBezTo>
                  <a:cubicBezTo>
                    <a:pt x="384" y="394"/>
                    <a:pt x="384" y="394"/>
                    <a:pt x="384" y="394"/>
                  </a:cubicBezTo>
                  <a:cubicBezTo>
                    <a:pt x="387" y="394"/>
                    <a:pt x="391" y="392"/>
                    <a:pt x="393" y="389"/>
                  </a:cubicBezTo>
                  <a:cubicBezTo>
                    <a:pt x="395" y="386"/>
                    <a:pt x="395" y="382"/>
                    <a:pt x="393"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ooter Placeholder 2"/>
          <p:cNvSpPr>
            <a:spLocks noGrp="1"/>
          </p:cNvSpPr>
          <p:nvPr>
            <p:ph type="ftr" sz="quarter" idx="11"/>
          </p:nvPr>
        </p:nvSpPr>
        <p:spPr>
          <a:xfrm>
            <a:off x="4038600" y="6356350"/>
            <a:ext cx="4114800" cy="365125"/>
          </a:xfrm>
        </p:spPr>
        <p:txBody>
          <a:bodyPr/>
          <a:lstStyle/>
          <a:p>
            <a:r>
              <a:rPr lang="en-US" dirty="0" smtClean="0">
                <a:solidFill>
                  <a:schemeClr val="accent3">
                    <a:lumMod val="75000"/>
                  </a:schemeClr>
                </a:solidFill>
              </a:rPr>
              <a:t>Viohalco companies’ tax strategy FY2018 -December 2018 -par. 22(2) Sched. 19 FA 2016 of the Finance Act 2016 </a:t>
            </a:r>
            <a:endParaRPr lang="en-US" dirty="0">
              <a:solidFill>
                <a:schemeClr val="accent3">
                  <a:lumMod val="75000"/>
                </a:schemeClr>
              </a:solidFill>
            </a:endParaRPr>
          </a:p>
        </p:txBody>
      </p:sp>
      <p:sp>
        <p:nvSpPr>
          <p:cNvPr id="14" name="Content Placeholder 6"/>
          <p:cNvSpPr>
            <a:spLocks noGrp="1"/>
          </p:cNvSpPr>
          <p:nvPr>
            <p:ph idx="1"/>
          </p:nvPr>
        </p:nvSpPr>
        <p:spPr>
          <a:xfrm>
            <a:off x="346494" y="1312817"/>
            <a:ext cx="5588480" cy="4945564"/>
          </a:xfrm>
        </p:spPr>
        <p:txBody>
          <a:bodyPr>
            <a:noAutofit/>
          </a:bodyPr>
          <a:lstStyle/>
          <a:p>
            <a:pPr marL="0" indent="0">
              <a:lnSpc>
                <a:spcPct val="130000"/>
              </a:lnSpc>
              <a:spcBef>
                <a:spcPts val="1200"/>
              </a:spcBef>
              <a:spcAft>
                <a:spcPts val="1200"/>
              </a:spcAft>
              <a:buNone/>
            </a:pPr>
            <a:r>
              <a:rPr lang="en-GB" sz="1200" b="1" dirty="0">
                <a:solidFill>
                  <a:srgbClr val="012169"/>
                </a:solidFill>
              </a:rPr>
              <a:t>About Viohalco </a:t>
            </a:r>
            <a:endParaRPr lang="en-US" sz="1200" b="1" dirty="0">
              <a:solidFill>
                <a:srgbClr val="012169"/>
              </a:solidFill>
            </a:endParaRPr>
          </a:p>
          <a:p>
            <a:pPr marL="0" indent="0">
              <a:lnSpc>
                <a:spcPct val="120000"/>
              </a:lnSpc>
              <a:spcBef>
                <a:spcPts val="1200"/>
              </a:spcBef>
              <a:spcAft>
                <a:spcPts val="1200"/>
              </a:spcAft>
              <a:buNone/>
            </a:pPr>
            <a:r>
              <a:rPr lang="en-US" sz="1200" dirty="0"/>
              <a:t>Viohalco S.A. is a Belgium-based holding company of leading metal processing companies across Europe. With production facilities in Greece, Bulgaria, Romania, Russia, FYROM, Turkey, Australia, the United Kingdom and the Netherlands, </a:t>
            </a:r>
            <a:r>
              <a:rPr lang="en-US" sz="1200" dirty="0" err="1"/>
              <a:t>Viohalco</a:t>
            </a:r>
            <a:r>
              <a:rPr lang="en-US" sz="1200" dirty="0"/>
              <a:t> </a:t>
            </a:r>
            <a:r>
              <a:rPr lang="en-US" sz="1200" strike="sngStrike" dirty="0" smtClean="0">
                <a:solidFill>
                  <a:srgbClr val="FF0000"/>
                </a:solidFill>
              </a:rPr>
              <a:t> </a:t>
            </a:r>
            <a:r>
              <a:rPr lang="en-US" sz="1200" dirty="0"/>
              <a:t>companies </a:t>
            </a:r>
            <a:r>
              <a:rPr lang="en-US" sz="1200" dirty="0" smtClean="0"/>
              <a:t>specialize </a:t>
            </a:r>
            <a:r>
              <a:rPr lang="en-US" sz="1200" dirty="0"/>
              <a:t>in the manufacture and sale </a:t>
            </a:r>
            <a:r>
              <a:rPr lang="en-US" sz="1200"/>
              <a:t>of </a:t>
            </a:r>
            <a:r>
              <a:rPr lang="en-US" sz="1200" smtClean="0"/>
              <a:t>aluminum, </a:t>
            </a:r>
            <a:r>
              <a:rPr lang="en-US" sz="1200" dirty="0"/>
              <a:t>copper, cables, steel and steel pipes products, generating annual revenues of € 3.7 billion. </a:t>
            </a:r>
          </a:p>
          <a:p>
            <a:pPr marL="0" indent="0">
              <a:lnSpc>
                <a:spcPct val="120000"/>
              </a:lnSpc>
              <a:spcBef>
                <a:spcPts val="1200"/>
              </a:spcBef>
              <a:spcAft>
                <a:spcPts val="1200"/>
              </a:spcAft>
              <a:buNone/>
            </a:pPr>
            <a:r>
              <a:rPr lang="en-US" sz="1200" dirty="0"/>
              <a:t>Viohalco companies are committed to sustainable manufacturing of quality, innovative and value added products and solutions for dynamic and promising markets, such as building and construction, energy and telecommunication networks, oil and gas, transportation, marine, automotive, food and pharmaceutical packaging, heating and air conditioning, lithography and numerous other industrial applications. </a:t>
            </a:r>
            <a:endParaRPr lang="en-US" sz="1200" dirty="0" smtClean="0"/>
          </a:p>
          <a:p>
            <a:pPr marL="0" indent="0">
              <a:lnSpc>
                <a:spcPct val="120000"/>
              </a:lnSpc>
              <a:spcBef>
                <a:spcPts val="1200"/>
              </a:spcBef>
              <a:spcAft>
                <a:spcPts val="1200"/>
              </a:spcAft>
              <a:buNone/>
            </a:pPr>
            <a:r>
              <a:rPr lang="en-US" sz="1200" dirty="0"/>
              <a:t>The Viohalco portfolio also includes a segment dedicated to technology and R&amp;D, comprising companies focused on industrial research and technological development, engineering applications, ERP application services, as well as a segment dedicated to recycling and waste management services.</a:t>
            </a:r>
            <a:br>
              <a:rPr lang="en-US" sz="1200" dirty="0"/>
            </a:br>
            <a:r>
              <a:rPr lang="en-US" sz="1200" dirty="0"/>
              <a:t>Viohalco and its companies also own substantial real estate, mainly in Greece, and have implemented redevelopment projects on a number of properties.</a:t>
            </a:r>
          </a:p>
          <a:p>
            <a:pPr marL="0" indent="0">
              <a:lnSpc>
                <a:spcPct val="120000"/>
              </a:lnSpc>
              <a:spcBef>
                <a:spcPts val="1200"/>
              </a:spcBef>
              <a:spcAft>
                <a:spcPts val="1200"/>
              </a:spcAft>
              <a:buNone/>
            </a:pPr>
            <a:endParaRPr lang="en-US" sz="1200" dirty="0">
              <a:solidFill>
                <a:schemeClr val="tx1">
                  <a:tint val="75000"/>
                </a:schemeClr>
              </a:solidFill>
            </a:endParaRPr>
          </a:p>
          <a:p>
            <a:endParaRPr lang="en-US" sz="1100" dirty="0"/>
          </a:p>
        </p:txBody>
      </p:sp>
    </p:spTree>
    <p:extLst>
      <p:ext uri="{BB962C8B-B14F-4D97-AF65-F5344CB8AC3E}">
        <p14:creationId xmlns:p14="http://schemas.microsoft.com/office/powerpoint/2010/main" val="3266593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lstStyle/>
          <a:p>
            <a:r>
              <a:rPr lang="en-US" dirty="0" smtClean="0">
                <a:solidFill>
                  <a:srgbClr val="012169"/>
                </a:solidFill>
              </a:rPr>
              <a:t>Tax Policy 						</a:t>
            </a:r>
            <a:endParaRPr lang="en-US" dirty="0"/>
          </a:p>
        </p:txBody>
      </p:sp>
      <p:sp>
        <p:nvSpPr>
          <p:cNvPr id="3" name="Content Placeholder 2"/>
          <p:cNvSpPr>
            <a:spLocks noGrp="1"/>
          </p:cNvSpPr>
          <p:nvPr>
            <p:ph sz="half" idx="1"/>
          </p:nvPr>
        </p:nvSpPr>
        <p:spPr>
          <a:xfrm>
            <a:off x="838200" y="1423851"/>
            <a:ext cx="5181600" cy="4753112"/>
          </a:xfrm>
        </p:spPr>
        <p:txBody>
          <a:bodyPr>
            <a:normAutofit fontScale="47500" lnSpcReduction="20000"/>
          </a:bodyPr>
          <a:lstStyle/>
          <a:p>
            <a:pPr marL="0" indent="0">
              <a:lnSpc>
                <a:spcPct val="130000"/>
              </a:lnSpc>
              <a:spcBef>
                <a:spcPts val="1200"/>
              </a:spcBef>
              <a:spcAft>
                <a:spcPts val="1200"/>
              </a:spcAft>
              <a:buNone/>
            </a:pPr>
            <a:r>
              <a:rPr lang="en-GB" sz="4200" b="1" dirty="0">
                <a:solidFill>
                  <a:srgbClr val="012169"/>
                </a:solidFill>
              </a:rPr>
              <a:t>Summary of key Tax Principles</a:t>
            </a:r>
            <a:endParaRPr lang="en-US" sz="4200" b="1" dirty="0">
              <a:solidFill>
                <a:srgbClr val="012169"/>
              </a:solidFill>
            </a:endParaRPr>
          </a:p>
          <a:p>
            <a:pPr marL="0" indent="0">
              <a:lnSpc>
                <a:spcPct val="120000"/>
              </a:lnSpc>
              <a:spcAft>
                <a:spcPts val="600"/>
              </a:spcAft>
              <a:buNone/>
            </a:pPr>
            <a:r>
              <a:rPr lang="en-US" sz="3400" dirty="0" smtClean="0"/>
              <a:t>In the tax area, </a:t>
            </a:r>
            <a:r>
              <a:rPr lang="en-US" sz="3400" dirty="0"/>
              <a:t>Viohalco companies commit to:</a:t>
            </a:r>
          </a:p>
          <a:p>
            <a:pPr marL="0" lvl="0" indent="0">
              <a:lnSpc>
                <a:spcPct val="120000"/>
              </a:lnSpc>
              <a:spcAft>
                <a:spcPts val="600"/>
              </a:spcAft>
              <a:buNone/>
            </a:pPr>
            <a:r>
              <a:rPr lang="en-US" sz="3400" dirty="0"/>
              <a:t>Comply with the tax laws and regulations worldwide and act responsively in relation to its tax affairs; </a:t>
            </a:r>
          </a:p>
          <a:p>
            <a:pPr marL="0" lvl="0" indent="0">
              <a:lnSpc>
                <a:spcPct val="120000"/>
              </a:lnSpc>
              <a:spcAft>
                <a:spcPts val="600"/>
              </a:spcAft>
              <a:buNone/>
            </a:pPr>
            <a:r>
              <a:rPr lang="en-US" sz="3400" dirty="0"/>
              <a:t>Drive consistent tax </a:t>
            </a:r>
            <a:r>
              <a:rPr lang="en-US" sz="3400" dirty="0" smtClean="0"/>
              <a:t>behaviors; </a:t>
            </a:r>
            <a:endParaRPr lang="en-US" sz="3400" dirty="0"/>
          </a:p>
          <a:p>
            <a:pPr marL="0" lvl="0" indent="0">
              <a:lnSpc>
                <a:spcPct val="120000"/>
              </a:lnSpc>
              <a:spcAft>
                <a:spcPts val="600"/>
              </a:spcAft>
              <a:buNone/>
            </a:pPr>
            <a:r>
              <a:rPr lang="en-US" sz="3400" dirty="0"/>
              <a:t>Align the global tax policies with sound commercial business activities and rationale; and</a:t>
            </a:r>
          </a:p>
          <a:p>
            <a:pPr marL="0" lvl="0" indent="0">
              <a:lnSpc>
                <a:spcPct val="120000"/>
              </a:lnSpc>
              <a:spcAft>
                <a:spcPts val="600"/>
              </a:spcAft>
              <a:buNone/>
            </a:pPr>
            <a:r>
              <a:rPr lang="en-US" sz="3400" dirty="0"/>
              <a:t>Provide the necessary tax advices in order to support its commercial transactions.</a:t>
            </a:r>
          </a:p>
          <a:p>
            <a:pPr marL="0" indent="0">
              <a:lnSpc>
                <a:spcPct val="120000"/>
              </a:lnSpc>
              <a:spcAft>
                <a:spcPts val="600"/>
              </a:spcAft>
              <a:buNone/>
            </a:pPr>
            <a:r>
              <a:rPr lang="en-US" sz="3400" dirty="0"/>
              <a:t>In the summary set forth below, we set out the key principles of the Viohalco companies’ tax policy.</a:t>
            </a:r>
          </a:p>
          <a:p>
            <a:endParaRPr lang="en-US" dirty="0"/>
          </a:p>
        </p:txBody>
      </p:sp>
      <p:sp>
        <p:nvSpPr>
          <p:cNvPr id="4" name="Content Placeholder 3"/>
          <p:cNvSpPr>
            <a:spLocks noGrp="1"/>
          </p:cNvSpPr>
          <p:nvPr>
            <p:ph sz="half" idx="2"/>
          </p:nvPr>
        </p:nvSpPr>
        <p:spPr>
          <a:xfrm>
            <a:off x="6172200" y="1423851"/>
            <a:ext cx="5314950" cy="4753112"/>
          </a:xfrm>
        </p:spPr>
        <p:txBody>
          <a:bodyPr>
            <a:normAutofit fontScale="47500" lnSpcReduction="20000"/>
          </a:bodyPr>
          <a:lstStyle/>
          <a:p>
            <a:pPr marL="0" indent="0">
              <a:lnSpc>
                <a:spcPct val="130000"/>
              </a:lnSpc>
              <a:spcBef>
                <a:spcPts val="1200"/>
              </a:spcBef>
              <a:spcAft>
                <a:spcPts val="1200"/>
              </a:spcAft>
              <a:buNone/>
            </a:pPr>
            <a:r>
              <a:rPr lang="en-US" sz="4200" b="1" dirty="0">
                <a:solidFill>
                  <a:srgbClr val="012169"/>
                </a:solidFill>
              </a:rPr>
              <a:t>Governance</a:t>
            </a:r>
          </a:p>
          <a:p>
            <a:pPr lvl="0">
              <a:lnSpc>
                <a:spcPct val="120000"/>
              </a:lnSpc>
              <a:spcBef>
                <a:spcPts val="600"/>
              </a:spcBef>
              <a:spcAft>
                <a:spcPts val="600"/>
              </a:spcAft>
            </a:pPr>
            <a:r>
              <a:rPr lang="en-US" sz="3200" dirty="0"/>
              <a:t>The Viohalco companies observe the tax rules, laws and regulations in all the jurisdictions that they operate in order to meet their tax compliance responsibilities;</a:t>
            </a:r>
          </a:p>
          <a:p>
            <a:pPr lvl="0">
              <a:lnSpc>
                <a:spcPct val="120000"/>
              </a:lnSpc>
              <a:spcBef>
                <a:spcPts val="600"/>
              </a:spcBef>
              <a:spcAft>
                <a:spcPts val="600"/>
              </a:spcAft>
            </a:pPr>
            <a:r>
              <a:rPr lang="en-US" sz="3200" dirty="0"/>
              <a:t>Tax governance procedures are further enhanced by the Tax policy handbook, while the companies’ tax organizational model is global, as they always strive to ensure that their tax activities are consistent throughout all of Viohalco companies; </a:t>
            </a:r>
          </a:p>
          <a:p>
            <a:pPr lvl="0">
              <a:lnSpc>
                <a:spcPct val="120000"/>
              </a:lnSpc>
              <a:spcBef>
                <a:spcPts val="600"/>
              </a:spcBef>
              <a:spcAft>
                <a:spcPts val="600"/>
              </a:spcAft>
            </a:pPr>
            <a:r>
              <a:rPr lang="en-US" sz="3200" dirty="0"/>
              <a:t>The industries in which the Viohalco companies operate are quite dynamic and as such, the companies keep policies under continuous review and promptly revise them in light of any changes in the tax legislations that could impact Viohalco; and</a:t>
            </a:r>
          </a:p>
          <a:p>
            <a:pPr lvl="0">
              <a:lnSpc>
                <a:spcPct val="120000"/>
              </a:lnSpc>
              <a:spcBef>
                <a:spcPts val="600"/>
              </a:spcBef>
              <a:spcAft>
                <a:spcPts val="600"/>
              </a:spcAft>
            </a:pPr>
            <a:r>
              <a:rPr lang="en-US" sz="3200" dirty="0"/>
              <a:t>Viohalco Tax Department’s role is to build and create value for its stakeholders, but always under careful scrutiny of tax laws and regulations.</a:t>
            </a:r>
          </a:p>
          <a:p>
            <a:endParaRPr lang="en-US" dirty="0"/>
          </a:p>
        </p:txBody>
      </p:sp>
      <p:sp>
        <p:nvSpPr>
          <p:cNvPr id="6" name="Footer Placeholder 2"/>
          <p:cNvSpPr>
            <a:spLocks noGrp="1"/>
          </p:cNvSpPr>
          <p:nvPr>
            <p:ph type="ftr" sz="quarter" idx="11"/>
          </p:nvPr>
        </p:nvSpPr>
        <p:spPr>
          <a:xfrm>
            <a:off x="4038600" y="6356350"/>
            <a:ext cx="4114800" cy="365125"/>
          </a:xfrm>
        </p:spPr>
        <p:txBody>
          <a:bodyPr/>
          <a:lstStyle/>
          <a:p>
            <a:r>
              <a:rPr lang="en-US" dirty="0" smtClean="0">
                <a:solidFill>
                  <a:schemeClr val="accent3">
                    <a:lumMod val="75000"/>
                  </a:schemeClr>
                </a:solidFill>
              </a:rPr>
              <a:t>Viohalco companies’ tax strategy FY2018 -December 2018 -par. 22(2) Sched. 19 FA 2016 of the Finance Act 2016 </a:t>
            </a:r>
            <a:endParaRPr lang="en-US" dirty="0">
              <a:solidFill>
                <a:schemeClr val="accent3">
                  <a:lumMod val="75000"/>
                </a:schemeClr>
              </a:solidFill>
            </a:endParaRPr>
          </a:p>
        </p:txBody>
      </p:sp>
    </p:spTree>
    <p:extLst>
      <p:ext uri="{BB962C8B-B14F-4D97-AF65-F5344CB8AC3E}">
        <p14:creationId xmlns:p14="http://schemas.microsoft.com/office/powerpoint/2010/main" val="216123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lstStyle/>
          <a:p>
            <a:r>
              <a:rPr lang="en-US" dirty="0" smtClean="0">
                <a:solidFill>
                  <a:srgbClr val="012169"/>
                </a:solidFill>
              </a:rPr>
              <a:t>Tax Policy 						</a:t>
            </a:r>
            <a:endParaRPr lang="en-US" dirty="0"/>
          </a:p>
        </p:txBody>
      </p:sp>
      <p:sp>
        <p:nvSpPr>
          <p:cNvPr id="3" name="Content Placeholder 2"/>
          <p:cNvSpPr>
            <a:spLocks noGrp="1"/>
          </p:cNvSpPr>
          <p:nvPr>
            <p:ph sz="half" idx="1"/>
          </p:nvPr>
        </p:nvSpPr>
        <p:spPr>
          <a:xfrm>
            <a:off x="838200" y="1423851"/>
            <a:ext cx="5181600" cy="4753112"/>
          </a:xfrm>
        </p:spPr>
        <p:txBody>
          <a:bodyPr>
            <a:normAutofit fontScale="55000" lnSpcReduction="20000"/>
          </a:bodyPr>
          <a:lstStyle/>
          <a:p>
            <a:pPr marL="0" indent="0">
              <a:lnSpc>
                <a:spcPct val="130000"/>
              </a:lnSpc>
              <a:spcBef>
                <a:spcPts val="1200"/>
              </a:spcBef>
              <a:spcAft>
                <a:spcPts val="1200"/>
              </a:spcAft>
              <a:buNone/>
            </a:pPr>
            <a:r>
              <a:rPr lang="en-US" sz="3600" b="1" dirty="0">
                <a:solidFill>
                  <a:srgbClr val="012169"/>
                </a:solidFill>
              </a:rPr>
              <a:t>Risk management</a:t>
            </a:r>
          </a:p>
          <a:p>
            <a:pPr lvl="0">
              <a:lnSpc>
                <a:spcPct val="120000"/>
              </a:lnSpc>
              <a:spcBef>
                <a:spcPts val="600"/>
              </a:spcBef>
              <a:spcAft>
                <a:spcPts val="600"/>
              </a:spcAft>
            </a:pPr>
            <a:r>
              <a:rPr lang="en-US" sz="2900" dirty="0"/>
              <a:t>Viohalco companies policy and approach towards risk management is defined clearly throughout the business. In particular, the companies try to ensure that all of their personnel, whose daily business may have a tax impact, coherently understands, identifies and reports various tax risks; and</a:t>
            </a:r>
          </a:p>
          <a:p>
            <a:pPr lvl="0">
              <a:lnSpc>
                <a:spcPct val="120000"/>
              </a:lnSpc>
              <a:spcBef>
                <a:spcPts val="600"/>
              </a:spcBef>
              <a:spcAft>
                <a:spcPts val="600"/>
              </a:spcAft>
            </a:pPr>
            <a:r>
              <a:rPr lang="en-US" sz="2900" dirty="0"/>
              <a:t>Viohalco companies are highly respected amongst both their customer base and the market as a whole and as such, they do not take positions that could jeopardize their good and long-standing reputation.</a:t>
            </a:r>
          </a:p>
          <a:p>
            <a:endParaRPr lang="en-US" dirty="0"/>
          </a:p>
        </p:txBody>
      </p:sp>
      <p:sp>
        <p:nvSpPr>
          <p:cNvPr id="4" name="Content Placeholder 3"/>
          <p:cNvSpPr>
            <a:spLocks noGrp="1"/>
          </p:cNvSpPr>
          <p:nvPr>
            <p:ph sz="half" idx="2"/>
          </p:nvPr>
        </p:nvSpPr>
        <p:spPr>
          <a:xfrm>
            <a:off x="6172199" y="1423851"/>
            <a:ext cx="5355771" cy="4753112"/>
          </a:xfrm>
        </p:spPr>
        <p:txBody>
          <a:bodyPr>
            <a:normAutofit fontScale="55000" lnSpcReduction="20000"/>
          </a:bodyPr>
          <a:lstStyle/>
          <a:p>
            <a:pPr marL="0" indent="0">
              <a:lnSpc>
                <a:spcPct val="130000"/>
              </a:lnSpc>
              <a:spcBef>
                <a:spcPts val="1200"/>
              </a:spcBef>
              <a:spcAft>
                <a:spcPts val="1200"/>
              </a:spcAft>
              <a:buNone/>
            </a:pPr>
            <a:r>
              <a:rPr lang="en-US" sz="3600" b="1" dirty="0" smtClean="0">
                <a:solidFill>
                  <a:srgbClr val="012169"/>
                </a:solidFill>
              </a:rPr>
              <a:t>Key roles and responsibilities</a:t>
            </a:r>
          </a:p>
          <a:p>
            <a:pPr lvl="0">
              <a:lnSpc>
                <a:spcPct val="110000"/>
              </a:lnSpc>
              <a:spcBef>
                <a:spcPts val="600"/>
              </a:spcBef>
              <a:spcAft>
                <a:spcPts val="600"/>
              </a:spcAft>
            </a:pPr>
            <a:r>
              <a:rPr lang="en-US" sz="2900" dirty="0"/>
              <a:t>Tax is part of the </a:t>
            </a:r>
            <a:r>
              <a:rPr lang="en-US" sz="2900" dirty="0" err="1"/>
              <a:t>Viohalco’s</a:t>
            </a:r>
            <a:r>
              <a:rPr lang="en-US" sz="2900" dirty="0"/>
              <a:t> finance function and within the wide responsibilities of the </a:t>
            </a:r>
            <a:r>
              <a:rPr lang="en-US" sz="2900" dirty="0" err="1"/>
              <a:t>Viohalco’s</a:t>
            </a:r>
            <a:r>
              <a:rPr lang="en-US" sz="2900" dirty="0"/>
              <a:t> Chief Finance Officer;</a:t>
            </a:r>
          </a:p>
          <a:p>
            <a:pPr lvl="0">
              <a:lnSpc>
                <a:spcPct val="110000"/>
              </a:lnSpc>
              <a:spcBef>
                <a:spcPts val="600"/>
              </a:spcBef>
              <a:spcAft>
                <a:spcPts val="600"/>
              </a:spcAft>
            </a:pPr>
            <a:r>
              <a:rPr lang="en-US" sz="2900" dirty="0"/>
              <a:t>The personnel is constantly trained in order to broaden both its technical background and soft skills, which will help them manage their tax responsibilities in a more efficient way. In general, Viohalco companies continuously invest in developing talented professionals, who will remain challenged and eager about their role and responsibilities; and</a:t>
            </a:r>
          </a:p>
          <a:p>
            <a:pPr lvl="0">
              <a:lnSpc>
                <a:spcPct val="110000"/>
              </a:lnSpc>
              <a:spcBef>
                <a:spcPts val="600"/>
              </a:spcBef>
              <a:spcAft>
                <a:spcPts val="600"/>
              </a:spcAft>
            </a:pPr>
            <a:r>
              <a:rPr lang="en-US" sz="2900" dirty="0"/>
              <a:t>As tax matters are of significant importance, the plan is to form a Tax Excellence Center in the near future, in which professionals from all around the world will contribute with their knowledge and their technical tax expertise.</a:t>
            </a:r>
          </a:p>
          <a:p>
            <a:endParaRPr lang="en-US" dirty="0"/>
          </a:p>
        </p:txBody>
      </p:sp>
      <p:sp>
        <p:nvSpPr>
          <p:cNvPr id="6" name="Footer Placeholder 2"/>
          <p:cNvSpPr>
            <a:spLocks noGrp="1"/>
          </p:cNvSpPr>
          <p:nvPr>
            <p:ph type="ftr" sz="quarter" idx="11"/>
          </p:nvPr>
        </p:nvSpPr>
        <p:spPr>
          <a:xfrm>
            <a:off x="4038600" y="6356350"/>
            <a:ext cx="4114800" cy="365125"/>
          </a:xfrm>
        </p:spPr>
        <p:txBody>
          <a:bodyPr/>
          <a:lstStyle/>
          <a:p>
            <a:r>
              <a:rPr lang="en-US" dirty="0" smtClean="0">
                <a:solidFill>
                  <a:schemeClr val="accent3">
                    <a:lumMod val="75000"/>
                  </a:schemeClr>
                </a:solidFill>
              </a:rPr>
              <a:t>Viohalco companies’ tax strategy FY2018 -December 2018 -par. 22(2) Sched. 19 FA 2016 of the Finance Act 2016 </a:t>
            </a:r>
            <a:endParaRPr lang="en-US" dirty="0">
              <a:solidFill>
                <a:schemeClr val="accent3">
                  <a:lumMod val="75000"/>
                </a:schemeClr>
              </a:solidFill>
            </a:endParaRPr>
          </a:p>
        </p:txBody>
      </p:sp>
    </p:spTree>
    <p:extLst>
      <p:ext uri="{BB962C8B-B14F-4D97-AF65-F5344CB8AC3E}">
        <p14:creationId xmlns:p14="http://schemas.microsoft.com/office/powerpoint/2010/main" val="54461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lstStyle/>
          <a:p>
            <a:r>
              <a:rPr lang="en-US" dirty="0" smtClean="0">
                <a:solidFill>
                  <a:srgbClr val="012169"/>
                </a:solidFill>
              </a:rPr>
              <a:t>Tax Policy 						</a:t>
            </a:r>
            <a:endParaRPr lang="en-US" dirty="0"/>
          </a:p>
        </p:txBody>
      </p:sp>
      <p:sp>
        <p:nvSpPr>
          <p:cNvPr id="3" name="Content Placeholder 2"/>
          <p:cNvSpPr>
            <a:spLocks noGrp="1"/>
          </p:cNvSpPr>
          <p:nvPr>
            <p:ph sz="half" idx="1"/>
          </p:nvPr>
        </p:nvSpPr>
        <p:spPr>
          <a:xfrm>
            <a:off x="838200" y="1423851"/>
            <a:ext cx="5181600" cy="4753112"/>
          </a:xfrm>
        </p:spPr>
        <p:txBody>
          <a:bodyPr>
            <a:normAutofit fontScale="32500" lnSpcReduction="20000"/>
          </a:bodyPr>
          <a:lstStyle/>
          <a:p>
            <a:pPr marL="0" indent="0">
              <a:lnSpc>
                <a:spcPct val="130000"/>
              </a:lnSpc>
              <a:spcBef>
                <a:spcPts val="1200"/>
              </a:spcBef>
              <a:spcAft>
                <a:spcPts val="1200"/>
              </a:spcAft>
              <a:buNone/>
            </a:pPr>
            <a:r>
              <a:rPr lang="en-US" sz="4900" b="1" dirty="0">
                <a:solidFill>
                  <a:srgbClr val="012169"/>
                </a:solidFill>
              </a:rPr>
              <a:t>Viohalco companies’ </a:t>
            </a:r>
            <a:r>
              <a:rPr lang="en-US" sz="5000" b="1" dirty="0" smtClean="0">
                <a:solidFill>
                  <a:srgbClr val="012169"/>
                </a:solidFill>
              </a:rPr>
              <a:t>attitude </a:t>
            </a:r>
            <a:r>
              <a:rPr lang="en-US" sz="5000" b="1" dirty="0">
                <a:solidFill>
                  <a:srgbClr val="012169"/>
                </a:solidFill>
              </a:rPr>
              <a:t>towards tax planning</a:t>
            </a:r>
          </a:p>
          <a:p>
            <a:pPr lvl="0">
              <a:lnSpc>
                <a:spcPct val="120000"/>
              </a:lnSpc>
              <a:spcBef>
                <a:spcPts val="600"/>
              </a:spcBef>
              <a:spcAft>
                <a:spcPts val="600"/>
              </a:spcAft>
            </a:pPr>
            <a:r>
              <a:rPr lang="en-US" sz="3700" dirty="0"/>
              <a:t>The Viohalco companies make sure that any corporate restructuring </a:t>
            </a:r>
            <a:r>
              <a:rPr lang="en-US" sz="3800" dirty="0" smtClean="0"/>
              <a:t>has </a:t>
            </a:r>
            <a:r>
              <a:rPr lang="en-US" sz="3800" dirty="0"/>
              <a:t>commercial and economic substance, </a:t>
            </a:r>
            <a:r>
              <a:rPr lang="en-US" sz="3800" dirty="0" smtClean="0"/>
              <a:t>while</a:t>
            </a:r>
            <a:r>
              <a:rPr lang="el-GR" sz="3800" dirty="0" smtClean="0"/>
              <a:t> </a:t>
            </a:r>
            <a:r>
              <a:rPr lang="en-US" sz="3800" dirty="0" smtClean="0"/>
              <a:t>extra </a:t>
            </a:r>
            <a:r>
              <a:rPr lang="en-US" sz="3700" dirty="0"/>
              <a:t>care is given in </a:t>
            </a:r>
            <a:r>
              <a:rPr lang="en-US" sz="3800" dirty="0"/>
              <a:t>order to ensure that </a:t>
            </a:r>
            <a:r>
              <a:rPr lang="en-US" sz="3800" dirty="0" smtClean="0"/>
              <a:t>all</a:t>
            </a:r>
            <a:r>
              <a:rPr lang="en-US" sz="3800" dirty="0" smtClean="0">
                <a:solidFill>
                  <a:srgbClr val="FF0000"/>
                </a:solidFill>
              </a:rPr>
              <a:t> </a:t>
            </a:r>
            <a:r>
              <a:rPr lang="en-US" sz="3800" dirty="0"/>
              <a:t>business decisions are fairly documented and well-considered </a:t>
            </a:r>
            <a:r>
              <a:rPr lang="en-US" sz="3800" dirty="0" err="1"/>
              <a:t>taxwise</a:t>
            </a:r>
            <a:r>
              <a:rPr lang="en-US" sz="3800" dirty="0"/>
              <a:t>; </a:t>
            </a:r>
          </a:p>
          <a:p>
            <a:pPr lvl="0">
              <a:lnSpc>
                <a:spcPct val="120000"/>
              </a:lnSpc>
              <a:spcBef>
                <a:spcPts val="600"/>
              </a:spcBef>
              <a:spcAft>
                <a:spcPts val="600"/>
              </a:spcAft>
            </a:pPr>
            <a:r>
              <a:rPr lang="en-US" sz="3700" dirty="0"/>
              <a:t>Viohalco companies’ tax strategy is evaluated through a calculated risk model given the scale of their business. In this respect, they actively seek to identify, evaluate, monitor and manage the risks they may face. In addition, due to the volume and complexity of tax laws and regulations being published every day worldwide, external advice is sought particularly in relation to their international tax obligations in order to mitigate such risks; and </a:t>
            </a:r>
          </a:p>
          <a:p>
            <a:pPr lvl="0">
              <a:lnSpc>
                <a:spcPct val="120000"/>
              </a:lnSpc>
              <a:spcBef>
                <a:spcPts val="600"/>
              </a:spcBef>
              <a:spcAft>
                <a:spcPts val="600"/>
              </a:spcAft>
            </a:pPr>
            <a:r>
              <a:rPr lang="en-US" sz="3700" dirty="0"/>
              <a:t>In structuring the companies’ commercial activities, they always consider the tax laws of the respective countries they operate, having always the view on providing added value to their business, stakeholders and the countries hosting them.</a:t>
            </a:r>
          </a:p>
          <a:p>
            <a:endParaRPr lang="en-US" dirty="0"/>
          </a:p>
        </p:txBody>
      </p:sp>
      <p:sp>
        <p:nvSpPr>
          <p:cNvPr id="4" name="Content Placeholder 3"/>
          <p:cNvSpPr>
            <a:spLocks noGrp="1"/>
          </p:cNvSpPr>
          <p:nvPr>
            <p:ph sz="half" idx="2"/>
          </p:nvPr>
        </p:nvSpPr>
        <p:spPr>
          <a:xfrm>
            <a:off x="6172200" y="1423851"/>
            <a:ext cx="5181600" cy="4753112"/>
          </a:xfrm>
        </p:spPr>
        <p:txBody>
          <a:bodyPr>
            <a:normAutofit fontScale="32500" lnSpcReduction="20000"/>
          </a:bodyPr>
          <a:lstStyle/>
          <a:p>
            <a:pPr marL="0" indent="0">
              <a:lnSpc>
                <a:spcPct val="130000"/>
              </a:lnSpc>
              <a:spcBef>
                <a:spcPts val="1200"/>
              </a:spcBef>
              <a:spcAft>
                <a:spcPts val="1200"/>
              </a:spcAft>
              <a:buNone/>
            </a:pPr>
            <a:r>
              <a:rPr lang="en-US" sz="4900" b="1" dirty="0">
                <a:solidFill>
                  <a:srgbClr val="012169"/>
                </a:solidFill>
              </a:rPr>
              <a:t>Viohalco companies’ approach towards their dealings with HMRC</a:t>
            </a:r>
          </a:p>
          <a:p>
            <a:pPr>
              <a:lnSpc>
                <a:spcPct val="120000"/>
              </a:lnSpc>
              <a:spcBef>
                <a:spcPts val="600"/>
              </a:spcBef>
              <a:spcAft>
                <a:spcPts val="600"/>
              </a:spcAft>
            </a:pPr>
            <a:r>
              <a:rPr lang="en-US" sz="4000" dirty="0"/>
              <a:t>Viohalco companies’ relationship, not only with HMRC, but with all the tax authorities around the globe, is consistent, open and transparent. In this respect, the companies work with various tax authorities positively and to the extent that it is feasible, proactively in order to minimize the extent of disputes. In any case, part of the plan is to achieve certainty and as such, companies try to conclude with tax authorities Advanced Pricing Agreements and other tax rulings; and</a:t>
            </a:r>
          </a:p>
          <a:p>
            <a:pPr>
              <a:lnSpc>
                <a:spcPct val="120000"/>
              </a:lnSpc>
              <a:spcBef>
                <a:spcPts val="600"/>
              </a:spcBef>
              <a:spcAft>
                <a:spcPts val="600"/>
              </a:spcAft>
            </a:pPr>
            <a:r>
              <a:rPr lang="en-US" sz="4000" dirty="0"/>
              <a:t>Part of Viohalco companies’ policy is the disclosure of any information needed in order to facilitate the tax authorities’ </a:t>
            </a:r>
            <a:r>
              <a:rPr lang="en-US" sz="4000" dirty="0" smtClean="0"/>
              <a:t>queries.</a:t>
            </a:r>
            <a:endParaRPr lang="en-US" sz="4000" dirty="0"/>
          </a:p>
        </p:txBody>
      </p:sp>
      <p:sp>
        <p:nvSpPr>
          <p:cNvPr id="6" name="Footer Placeholder 2"/>
          <p:cNvSpPr>
            <a:spLocks noGrp="1"/>
          </p:cNvSpPr>
          <p:nvPr>
            <p:ph type="ftr" sz="quarter" idx="11"/>
          </p:nvPr>
        </p:nvSpPr>
        <p:spPr>
          <a:xfrm>
            <a:off x="4038600" y="6356350"/>
            <a:ext cx="4114800" cy="365125"/>
          </a:xfrm>
        </p:spPr>
        <p:txBody>
          <a:bodyPr/>
          <a:lstStyle/>
          <a:p>
            <a:r>
              <a:rPr lang="en-US" dirty="0" smtClean="0">
                <a:solidFill>
                  <a:schemeClr val="accent3">
                    <a:lumMod val="75000"/>
                  </a:schemeClr>
                </a:solidFill>
              </a:rPr>
              <a:t>Viohalco companies’ tax strategy FY2018 -December 2018 -par. 22(2) Sched. 19 FA 2016 of the Finance Act 2016 </a:t>
            </a:r>
            <a:endParaRPr lang="en-US" dirty="0">
              <a:solidFill>
                <a:schemeClr val="accent3">
                  <a:lumMod val="75000"/>
                </a:schemeClr>
              </a:solidFill>
            </a:endParaRPr>
          </a:p>
        </p:txBody>
      </p:sp>
    </p:spTree>
    <p:extLst>
      <p:ext uri="{BB962C8B-B14F-4D97-AF65-F5344CB8AC3E}">
        <p14:creationId xmlns:p14="http://schemas.microsoft.com/office/powerpoint/2010/main" val="1374393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200</TotalTime>
  <Words>1023</Words>
  <Application>Microsoft Office PowerPoint</Application>
  <PresentationFormat>Widescreen</PresentationFormat>
  <Paragraphs>43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Tax Policy of Viohalco Companies</vt:lpstr>
      <vt:lpstr>Tax Policy       </vt:lpstr>
      <vt:lpstr>Tax Policy       </vt:lpstr>
      <vt:lpstr>Tax Policy       </vt:lpstr>
      <vt:lpstr>Tax Policy       </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Xirotyris, Panagiotis (GR - Athens)</dc:creator>
  <cp:lastModifiedBy>Palmer-Hollinshead Charlotte</cp:lastModifiedBy>
  <cp:revision>51</cp:revision>
  <cp:lastPrinted>2018-12-19T12:50:58Z</cp:lastPrinted>
  <dcterms:created xsi:type="dcterms:W3CDTF">2017-12-14T15:05:07Z</dcterms:created>
  <dcterms:modified xsi:type="dcterms:W3CDTF">2019-01-10T08:17:13Z</dcterms:modified>
</cp:coreProperties>
</file>